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92" r:id="rId2"/>
  </p:sldMasterIdLst>
  <p:notesMasterIdLst>
    <p:notesMasterId r:id="rId48"/>
  </p:notesMasterIdLst>
  <p:handoutMasterIdLst>
    <p:handoutMasterId r:id="rId49"/>
  </p:handoutMasterIdLst>
  <p:sldIdLst>
    <p:sldId id="332" r:id="rId3"/>
    <p:sldId id="686" r:id="rId4"/>
    <p:sldId id="776" r:id="rId5"/>
    <p:sldId id="487" r:id="rId6"/>
    <p:sldId id="488" r:id="rId7"/>
    <p:sldId id="489" r:id="rId8"/>
    <p:sldId id="490" r:id="rId9"/>
    <p:sldId id="508" r:id="rId10"/>
    <p:sldId id="509" r:id="rId11"/>
    <p:sldId id="510" r:id="rId12"/>
    <p:sldId id="511" r:id="rId13"/>
    <p:sldId id="512" r:id="rId14"/>
    <p:sldId id="513" r:id="rId15"/>
    <p:sldId id="793" r:id="rId16"/>
    <p:sldId id="514" r:id="rId17"/>
    <p:sldId id="515" r:id="rId18"/>
    <p:sldId id="522" r:id="rId19"/>
    <p:sldId id="520" r:id="rId20"/>
    <p:sldId id="521" r:id="rId21"/>
    <p:sldId id="523" r:id="rId22"/>
    <p:sldId id="524" r:id="rId23"/>
    <p:sldId id="525" r:id="rId24"/>
    <p:sldId id="526" r:id="rId25"/>
    <p:sldId id="527" r:id="rId26"/>
    <p:sldId id="528" r:id="rId27"/>
    <p:sldId id="529" r:id="rId28"/>
    <p:sldId id="530" r:id="rId29"/>
    <p:sldId id="531" r:id="rId30"/>
    <p:sldId id="534" r:id="rId31"/>
    <p:sldId id="532" r:id="rId32"/>
    <p:sldId id="533" r:id="rId33"/>
    <p:sldId id="535" r:id="rId34"/>
    <p:sldId id="536" r:id="rId35"/>
    <p:sldId id="537" r:id="rId36"/>
    <p:sldId id="538" r:id="rId37"/>
    <p:sldId id="539" r:id="rId38"/>
    <p:sldId id="794" r:id="rId39"/>
    <p:sldId id="541" r:id="rId40"/>
    <p:sldId id="795" r:id="rId41"/>
    <p:sldId id="796" r:id="rId42"/>
    <p:sldId id="797" r:id="rId43"/>
    <p:sldId id="798" r:id="rId44"/>
    <p:sldId id="507" r:id="rId45"/>
    <p:sldId id="792" r:id="rId46"/>
    <p:sldId id="773" r:id="rId47"/>
  </p:sldIdLst>
  <p:sldSz cx="12192000" cy="6858000"/>
  <p:notesSz cx="6858000" cy="9144000"/>
  <p:embeddedFontLst>
    <p:embeddedFont>
      <p:font typeface="Arial Black" panose="020B0A04020102020204" pitchFamily="34" charset="0"/>
      <p:bold r:id="rId50"/>
    </p:embeddedFont>
    <p:embeddedFont>
      <p:font typeface="Calibri" panose="020F0502020204030204" pitchFamily="34" charset="0"/>
      <p:regular r:id="rId51"/>
      <p:bold r:id="rId52"/>
      <p:italic r:id="rId53"/>
      <p:boldItalic r:id="rId54"/>
    </p:embeddedFont>
    <p:embeddedFont>
      <p:font typeface="Titillium Web" panose="020B060402020202020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07FF0F5-99AE-4321-90FD-606F5F7F21DF}">
          <p14:sldIdLst>
            <p14:sldId id="332"/>
            <p14:sldId id="686"/>
            <p14:sldId id="776"/>
            <p14:sldId id="487"/>
          </p14:sldIdLst>
        </p14:section>
        <p14:section name="Setup and Coding" id="{5838C78C-0905-4747-A41C-9998B8DB1E67}">
          <p14:sldIdLst>
            <p14:sldId id="488"/>
            <p14:sldId id="489"/>
            <p14:sldId id="490"/>
            <p14:sldId id="508"/>
            <p14:sldId id="509"/>
            <p14:sldId id="510"/>
            <p14:sldId id="511"/>
            <p14:sldId id="512"/>
            <p14:sldId id="513"/>
            <p14:sldId id="793"/>
            <p14:sldId id="514"/>
            <p14:sldId id="515"/>
            <p14:sldId id="522"/>
            <p14:sldId id="520"/>
            <p14:sldId id="521"/>
            <p14:sldId id="523"/>
            <p14:sldId id="524"/>
            <p14:sldId id="525"/>
            <p14:sldId id="526"/>
            <p14:sldId id="527"/>
            <p14:sldId id="528"/>
            <p14:sldId id="529"/>
            <p14:sldId id="530"/>
            <p14:sldId id="531"/>
            <p14:sldId id="534"/>
            <p14:sldId id="532"/>
            <p14:sldId id="533"/>
            <p14:sldId id="535"/>
            <p14:sldId id="536"/>
            <p14:sldId id="537"/>
            <p14:sldId id="538"/>
            <p14:sldId id="539"/>
            <p14:sldId id="794"/>
            <p14:sldId id="541"/>
            <p14:sldId id="795"/>
            <p14:sldId id="796"/>
            <p14:sldId id="797"/>
            <p14:sldId id="798"/>
            <p14:sldId id="507"/>
          </p14:sldIdLst>
        </p14:section>
        <p14:section name="Q &amp; A + Review" id="{F99264F4-0F7E-4A34-85C2-AC4378D3205B}">
          <p14:sldIdLst>
            <p14:sldId id="792"/>
            <p14:sldId id="7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BD01"/>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61172" autoAdjust="0"/>
  </p:normalViewPr>
  <p:slideViewPr>
    <p:cSldViewPr snapToGrid="0">
      <p:cViewPr varScale="1">
        <p:scale>
          <a:sx n="70" d="100"/>
          <a:sy n="70" d="100"/>
        </p:scale>
        <p:origin x="1614" y="54"/>
      </p:cViewPr>
      <p:guideLst/>
    </p:cSldViewPr>
  </p:slideViewPr>
  <p:notesTextViewPr>
    <p:cViewPr>
      <p:scale>
        <a:sx n="3" d="2"/>
        <a:sy n="3" d="2"/>
      </p:scale>
      <p:origin x="0" y="0"/>
    </p:cViewPr>
  </p:notesTextViewPr>
  <p:notesViewPr>
    <p:cSldViewPr snapToGrid="0">
      <p:cViewPr varScale="1">
        <p:scale>
          <a:sx n="63" d="100"/>
          <a:sy n="63" d="100"/>
        </p:scale>
        <p:origin x="3134"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AD0D39-0F2F-44A8-A06F-132430A551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057CE4C-920D-43CD-8894-FC5BEBFF15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36F84C-40B0-442B-9DEF-6C5EF8878C4C}" type="datetimeFigureOut">
              <a:rPr lang="en-US" smtClean="0"/>
              <a:t>4/18/2019</a:t>
            </a:fld>
            <a:endParaRPr lang="en-US" dirty="0"/>
          </a:p>
        </p:txBody>
      </p:sp>
      <p:sp>
        <p:nvSpPr>
          <p:cNvPr id="4" name="Footer Placeholder 3">
            <a:extLst>
              <a:ext uri="{FF2B5EF4-FFF2-40B4-BE49-F238E27FC236}">
                <a16:creationId xmlns:a16="http://schemas.microsoft.com/office/drawing/2014/main" id="{54ACADAA-9566-4DB2-9B89-F42C7A040D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006576F-E734-41DD-8406-DC084CF5C1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7B1CA5-F721-418D-87A4-EF5EB0D565B0}" type="slidenum">
              <a:rPr lang="en-US" smtClean="0"/>
              <a:t>‹#›</a:t>
            </a:fld>
            <a:endParaRPr lang="en-US" dirty="0"/>
          </a:p>
        </p:txBody>
      </p:sp>
    </p:spTree>
    <p:extLst>
      <p:ext uri="{BB962C8B-B14F-4D97-AF65-F5344CB8AC3E}">
        <p14:creationId xmlns:p14="http://schemas.microsoft.com/office/powerpoint/2010/main" val="576782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8464BF-D827-49EF-B4B1-DA923125CED3}" type="datetimeFigureOut">
              <a:rPr lang="en-US" smtClean="0"/>
              <a:t>4/18/2019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1293C-00AC-49DA-BAE3-987D3C151B26}" type="slidenum">
              <a:rPr lang="en-US" smtClean="0"/>
              <a:t>‹#›</a:t>
            </a:fld>
            <a:endParaRPr lang="en-US" dirty="0"/>
          </a:p>
        </p:txBody>
      </p:sp>
    </p:spTree>
    <p:extLst>
      <p:ext uri="{BB962C8B-B14F-4D97-AF65-F5344CB8AC3E}">
        <p14:creationId xmlns:p14="http://schemas.microsoft.com/office/powerpoint/2010/main" val="2808662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1293C-00AC-49DA-BAE3-987D3C151B26}" type="slidenum">
              <a:rPr lang="en-US" smtClean="0"/>
              <a:t>1</a:t>
            </a:fld>
            <a:endParaRPr lang="en-US" dirty="0"/>
          </a:p>
        </p:txBody>
      </p:sp>
    </p:spTree>
    <p:extLst>
      <p:ext uri="{BB962C8B-B14F-4D97-AF65-F5344CB8AC3E}">
        <p14:creationId xmlns:p14="http://schemas.microsoft.com/office/powerpoint/2010/main" val="231682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Paragon Consulting, Inc. is a digital consulting firm based in Cleveland, Ohio. Founded in 1993 as a custom software development shop, Paragon’s early work focused on building custom business applications for local clients like Charles Schwab, Cleveland Clinic, Ernst and Young, Forrest City, Goodyear, Timken and several local medical, legal and financial organizations.</a:t>
            </a:r>
          </a:p>
        </p:txBody>
      </p:sp>
      <p:sp>
        <p:nvSpPr>
          <p:cNvPr id="4" name="Slide Number Placeholder 3"/>
          <p:cNvSpPr>
            <a:spLocks noGrp="1"/>
          </p:cNvSpPr>
          <p:nvPr>
            <p:ph type="sldNum" sz="quarter" idx="10"/>
          </p:nvPr>
        </p:nvSpPr>
        <p:spPr/>
        <p:txBody>
          <a:bodyPr/>
          <a:lstStyle/>
          <a:p>
            <a:fld id="{1C9634AE-37E6-41B9-97AA-A4A0F3852743}" type="slidenum">
              <a:rPr lang="en-US" smtClean="0"/>
              <a:t>2</a:t>
            </a:fld>
            <a:endParaRPr lang="en-US"/>
          </a:p>
        </p:txBody>
      </p:sp>
    </p:spTree>
    <p:extLst>
      <p:ext uri="{BB962C8B-B14F-4D97-AF65-F5344CB8AC3E}">
        <p14:creationId xmlns:p14="http://schemas.microsoft.com/office/powerpoint/2010/main" val="731989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634AE-37E6-41B9-97AA-A4A0F38527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81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1293C-00AC-49DA-BAE3-987D3C151B26}" type="slidenum">
              <a:rPr lang="en-US" smtClean="0"/>
              <a:t>7</a:t>
            </a:fld>
            <a:endParaRPr lang="en-US" dirty="0"/>
          </a:p>
        </p:txBody>
      </p:sp>
    </p:spTree>
    <p:extLst>
      <p:ext uri="{BB962C8B-B14F-4D97-AF65-F5344CB8AC3E}">
        <p14:creationId xmlns:p14="http://schemas.microsoft.com/office/powerpoint/2010/main" val="9540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1293C-00AC-49DA-BAE3-987D3C151B26}" type="slidenum">
              <a:rPr lang="en-US" smtClean="0"/>
              <a:t>14</a:t>
            </a:fld>
            <a:endParaRPr lang="en-US" dirty="0"/>
          </a:p>
        </p:txBody>
      </p:sp>
    </p:spTree>
    <p:extLst>
      <p:ext uri="{BB962C8B-B14F-4D97-AF65-F5344CB8AC3E}">
        <p14:creationId xmlns:p14="http://schemas.microsoft.com/office/powerpoint/2010/main" val="1995146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1293C-00AC-49DA-BAE3-987D3C151B26}" type="slidenum">
              <a:rPr lang="en-US" smtClean="0"/>
              <a:t>43</a:t>
            </a:fld>
            <a:endParaRPr lang="en-US" dirty="0"/>
          </a:p>
        </p:txBody>
      </p:sp>
    </p:spTree>
    <p:extLst>
      <p:ext uri="{BB962C8B-B14F-4D97-AF65-F5344CB8AC3E}">
        <p14:creationId xmlns:p14="http://schemas.microsoft.com/office/powerpoint/2010/main" val="477187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7388E1-27D4-4F46-B218-EBA8901F4A89}" type="slidenum">
              <a:rPr lang="en-US" smtClean="0"/>
              <a:t>44</a:t>
            </a:fld>
            <a:endParaRPr lang="en-US" dirty="0"/>
          </a:p>
        </p:txBody>
      </p:sp>
    </p:spTree>
    <p:extLst>
      <p:ext uri="{BB962C8B-B14F-4D97-AF65-F5344CB8AC3E}">
        <p14:creationId xmlns:p14="http://schemas.microsoft.com/office/powerpoint/2010/main" val="1675485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1293C-00AC-49DA-BAE3-987D3C151B26}" type="slidenum">
              <a:rPr lang="en-US" smtClean="0"/>
              <a:t>45</a:t>
            </a:fld>
            <a:endParaRPr lang="en-US" dirty="0"/>
          </a:p>
        </p:txBody>
      </p:sp>
    </p:spTree>
    <p:extLst>
      <p:ext uri="{BB962C8B-B14F-4D97-AF65-F5344CB8AC3E}">
        <p14:creationId xmlns:p14="http://schemas.microsoft.com/office/powerpoint/2010/main" val="3147369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E90F-CC53-4144-B0DF-75E937507CE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E39A6C1-7EF7-42A2-9C03-EB02608FF6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Slide Number Placeholder 5">
            <a:extLst>
              <a:ext uri="{FF2B5EF4-FFF2-40B4-BE49-F238E27FC236}">
                <a16:creationId xmlns:a16="http://schemas.microsoft.com/office/drawing/2014/main" id="{CD5DB499-2EEB-48AB-9B9C-DC0A6B27D823}"/>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lvl1pPr algn="r">
              <a:defRPr sz="1600">
                <a:solidFill>
                  <a:schemeClr val="bg1"/>
                </a:solidFill>
                <a:latin typeface="+mj-lt"/>
              </a:defRPr>
            </a:lvl1pPr>
          </a:lstStyle>
          <a:p>
            <a:fld id="{5213EBBC-DA93-49F5-862E-C8FA642F0337}" type="slidenum">
              <a:rPr lang="en-US" altLang="en-US" smtClean="0"/>
              <a:pPr/>
              <a:t>‹#›</a:t>
            </a:fld>
            <a:endParaRPr lang="en-US" altLang="en-US" dirty="0"/>
          </a:p>
        </p:txBody>
      </p:sp>
      <p:pic>
        <p:nvPicPr>
          <p:cNvPr id="8" name="Picture 7">
            <a:extLst>
              <a:ext uri="{FF2B5EF4-FFF2-40B4-BE49-F238E27FC236}">
                <a16:creationId xmlns:a16="http://schemas.microsoft.com/office/drawing/2014/main" id="{F11B12F2-DB06-4131-B1C8-415CB0235963}"/>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195" y="6423660"/>
            <a:ext cx="1717782" cy="281940"/>
          </a:xfrm>
          <a:prstGeom prst="rect">
            <a:avLst/>
          </a:prstGeom>
        </p:spPr>
      </p:pic>
    </p:spTree>
    <p:extLst>
      <p:ext uri="{BB962C8B-B14F-4D97-AF65-F5344CB8AC3E}">
        <p14:creationId xmlns:p14="http://schemas.microsoft.com/office/powerpoint/2010/main" val="292618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7834-CB33-4FA3-9E92-1F87EC153D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895155-B4AD-455C-B404-38F0792CDA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92D2E91-BA97-4DD5-953A-FFE7E8AE143C}"/>
              </a:ext>
            </a:extLst>
          </p:cNvPr>
          <p:cNvSpPr>
            <a:spLocks noGrp="1"/>
          </p:cNvSpPr>
          <p:nvPr>
            <p:ph type="sldNum" sz="quarter" idx="12"/>
          </p:nvPr>
        </p:nvSpPr>
        <p:spPr>
          <a:xfrm>
            <a:off x="8610600" y="6356350"/>
            <a:ext cx="2743200" cy="365125"/>
          </a:xfrm>
          <a:prstGeom prst="rect">
            <a:avLst/>
          </a:prstGeom>
        </p:spPr>
        <p:txBody>
          <a:bodyPr/>
          <a:lstStyle/>
          <a:p>
            <a:fld id="{FD62A38B-D03A-4EA4-935E-A267BD3B7F67}" type="slidenum">
              <a:rPr lang="en-US" smtClean="0"/>
              <a:t>‹#›</a:t>
            </a:fld>
            <a:endParaRPr lang="en-US" dirty="0"/>
          </a:p>
        </p:txBody>
      </p:sp>
    </p:spTree>
    <p:extLst>
      <p:ext uri="{BB962C8B-B14F-4D97-AF65-F5344CB8AC3E}">
        <p14:creationId xmlns:p14="http://schemas.microsoft.com/office/powerpoint/2010/main" val="3053112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583E35-CCCF-4299-B9F3-492FFE7FA5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C4EADC-DE1D-4A71-88E7-789498C5CC1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9B08602-5A8F-4E55-86B1-63F101C4C4F9}"/>
              </a:ext>
            </a:extLst>
          </p:cNvPr>
          <p:cNvSpPr>
            <a:spLocks noGrp="1"/>
          </p:cNvSpPr>
          <p:nvPr>
            <p:ph type="sldNum" sz="quarter" idx="12"/>
          </p:nvPr>
        </p:nvSpPr>
        <p:spPr>
          <a:xfrm>
            <a:off x="8610600" y="6356350"/>
            <a:ext cx="2743200" cy="365125"/>
          </a:xfrm>
          <a:prstGeom prst="rect">
            <a:avLst/>
          </a:prstGeom>
        </p:spPr>
        <p:txBody>
          <a:bodyPr/>
          <a:lstStyle/>
          <a:p>
            <a:fld id="{FD62A38B-D03A-4EA4-935E-A267BD3B7F67}" type="slidenum">
              <a:rPr lang="en-US" smtClean="0"/>
              <a:t>‹#›</a:t>
            </a:fld>
            <a:endParaRPr lang="en-US" dirty="0"/>
          </a:p>
        </p:txBody>
      </p:sp>
    </p:spTree>
    <p:extLst>
      <p:ext uri="{BB962C8B-B14F-4D97-AF65-F5344CB8AC3E}">
        <p14:creationId xmlns:p14="http://schemas.microsoft.com/office/powerpoint/2010/main" val="2375847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2A3159-529C-4ED3-885A-C244EBA76909}"/>
              </a:ext>
            </a:extLst>
          </p:cNvPr>
          <p:cNvSpPr>
            <a:spLocks noGrp="1"/>
          </p:cNvSpPr>
          <p:nvPr>
            <p:ph type="sldNum" sz="quarter" idx="10"/>
          </p:nvPr>
        </p:nvSpPr>
        <p:spPr/>
        <p:txBody>
          <a:bodyPr/>
          <a:lstStyle/>
          <a:p>
            <a:fld id="{5213EBBC-DA93-49F5-862E-C8FA642F0337}" type="slidenum">
              <a:rPr lang="en-US" altLang="en-US" smtClean="0"/>
              <a:pPr/>
              <a:t>‹#›</a:t>
            </a:fld>
            <a:endParaRPr lang="en-US" altLang="en-US" dirty="0"/>
          </a:p>
        </p:txBody>
      </p:sp>
    </p:spTree>
    <p:extLst>
      <p:ext uri="{BB962C8B-B14F-4D97-AF65-F5344CB8AC3E}">
        <p14:creationId xmlns:p14="http://schemas.microsoft.com/office/powerpoint/2010/main" val="293876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8B16B-B5E7-4614-9B62-902C24640A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B1123F-DB87-4D44-80D5-83AEDDD068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7505545-6C8D-4A09-8FE7-084045D52BD5}"/>
              </a:ext>
            </a:extLst>
          </p:cNvPr>
          <p:cNvSpPr>
            <a:spLocks noGrp="1"/>
          </p:cNvSpPr>
          <p:nvPr>
            <p:ph type="sldNum" sz="quarter" idx="12"/>
          </p:nvPr>
        </p:nvSpPr>
        <p:spPr>
          <a:xfrm>
            <a:off x="8610600" y="6356350"/>
            <a:ext cx="2743200" cy="365125"/>
          </a:xfrm>
          <a:prstGeom prst="rect">
            <a:avLst/>
          </a:prstGeom>
        </p:spPr>
        <p:txBody>
          <a:bodyPr/>
          <a:lstStyle/>
          <a:p>
            <a:fld id="{FD62A38B-D03A-4EA4-935E-A267BD3B7F67}" type="slidenum">
              <a:rPr lang="en-US" smtClean="0"/>
              <a:t>‹#›</a:t>
            </a:fld>
            <a:endParaRPr lang="en-US" dirty="0"/>
          </a:p>
        </p:txBody>
      </p:sp>
    </p:spTree>
    <p:extLst>
      <p:ext uri="{BB962C8B-B14F-4D97-AF65-F5344CB8AC3E}">
        <p14:creationId xmlns:p14="http://schemas.microsoft.com/office/powerpoint/2010/main" val="243948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4DC4D0-7EE8-40E7-BCBF-0BE6484A60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7" name="Text Placeholder 2">
            <a:extLst>
              <a:ext uri="{FF2B5EF4-FFF2-40B4-BE49-F238E27FC236}">
                <a16:creationId xmlns:a16="http://schemas.microsoft.com/office/drawing/2014/main" id="{68FBCCEC-4D7E-4A0D-9356-4A654EB5A5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034271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2D1F-C993-4197-B019-49B107B44F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952C3F-B78D-4D95-B9B7-A82CC488ACC3}"/>
              </a:ext>
            </a:extLst>
          </p:cNvPr>
          <p:cNvSpPr>
            <a:spLocks noGrp="1"/>
          </p:cNvSpPr>
          <p:nvPr>
            <p:ph sz="half" idx="1"/>
          </p:nvPr>
        </p:nvSpPr>
        <p:spPr>
          <a:xfrm>
            <a:off x="838200" y="1216815"/>
            <a:ext cx="5181600" cy="49601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566C92-4CB3-4F2D-AEFE-227FE4199C4C}"/>
              </a:ext>
            </a:extLst>
          </p:cNvPr>
          <p:cNvSpPr>
            <a:spLocks noGrp="1"/>
          </p:cNvSpPr>
          <p:nvPr>
            <p:ph sz="half" idx="2"/>
          </p:nvPr>
        </p:nvSpPr>
        <p:spPr>
          <a:xfrm>
            <a:off x="6172200" y="1216815"/>
            <a:ext cx="5181600" cy="49601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DFCD9FF0-10A7-42ED-8FCF-5B20D60DF98D}"/>
              </a:ext>
            </a:extLst>
          </p:cNvPr>
          <p:cNvSpPr>
            <a:spLocks noGrp="1"/>
          </p:cNvSpPr>
          <p:nvPr>
            <p:ph type="sldNum" sz="quarter" idx="12"/>
          </p:nvPr>
        </p:nvSpPr>
        <p:spPr>
          <a:xfrm>
            <a:off x="8610600" y="6356350"/>
            <a:ext cx="2743200" cy="365125"/>
          </a:xfrm>
          <a:prstGeom prst="rect">
            <a:avLst/>
          </a:prstGeom>
        </p:spPr>
        <p:txBody>
          <a:bodyPr/>
          <a:lstStyle/>
          <a:p>
            <a:fld id="{FD62A38B-D03A-4EA4-935E-A267BD3B7F67}" type="slidenum">
              <a:rPr lang="en-US" smtClean="0"/>
              <a:t>‹#›</a:t>
            </a:fld>
            <a:endParaRPr lang="en-US" dirty="0"/>
          </a:p>
        </p:txBody>
      </p:sp>
    </p:spTree>
    <p:extLst>
      <p:ext uri="{BB962C8B-B14F-4D97-AF65-F5344CB8AC3E}">
        <p14:creationId xmlns:p14="http://schemas.microsoft.com/office/powerpoint/2010/main" val="3927146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0DE8-97F6-4533-88DE-51F7683315B5}"/>
              </a:ext>
            </a:extLst>
          </p:cNvPr>
          <p:cNvSpPr>
            <a:spLocks noGrp="1"/>
          </p:cNvSpPr>
          <p:nvPr>
            <p:ph type="title"/>
          </p:nvPr>
        </p:nvSpPr>
        <p:spPr>
          <a:xfrm>
            <a:off x="839788" y="365126"/>
            <a:ext cx="10515600" cy="69474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25EF721-982C-4034-92F3-4E5FAA984F60}"/>
              </a:ext>
            </a:extLst>
          </p:cNvPr>
          <p:cNvSpPr>
            <a:spLocks noGrp="1"/>
          </p:cNvSpPr>
          <p:nvPr>
            <p:ph type="body" idx="1"/>
          </p:nvPr>
        </p:nvSpPr>
        <p:spPr>
          <a:xfrm>
            <a:off x="836612" y="1183700"/>
            <a:ext cx="5157787" cy="4974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9AFE494-D5B4-4A21-9512-FAFEAF868B4C}"/>
              </a:ext>
            </a:extLst>
          </p:cNvPr>
          <p:cNvSpPr>
            <a:spLocks noGrp="1"/>
          </p:cNvSpPr>
          <p:nvPr>
            <p:ph sz="half" idx="2"/>
          </p:nvPr>
        </p:nvSpPr>
        <p:spPr>
          <a:xfrm>
            <a:off x="839788" y="1804989"/>
            <a:ext cx="5157787" cy="438467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1CBB84D-0F79-4285-8A57-89234488256B}"/>
              </a:ext>
            </a:extLst>
          </p:cNvPr>
          <p:cNvSpPr>
            <a:spLocks noGrp="1"/>
          </p:cNvSpPr>
          <p:nvPr>
            <p:ph type="body" sz="quarter" idx="3"/>
          </p:nvPr>
        </p:nvSpPr>
        <p:spPr>
          <a:xfrm>
            <a:off x="6172200" y="1183700"/>
            <a:ext cx="5183188" cy="4974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069A7E-2561-434D-A4B6-F39CD02ED7C2}"/>
              </a:ext>
            </a:extLst>
          </p:cNvPr>
          <p:cNvSpPr>
            <a:spLocks noGrp="1"/>
          </p:cNvSpPr>
          <p:nvPr>
            <p:ph sz="quarter" idx="4"/>
          </p:nvPr>
        </p:nvSpPr>
        <p:spPr>
          <a:xfrm>
            <a:off x="6172200" y="1804989"/>
            <a:ext cx="5183188" cy="4384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CC7889D0-3520-46A4-8ED7-397A5E764940}"/>
              </a:ext>
            </a:extLst>
          </p:cNvPr>
          <p:cNvSpPr>
            <a:spLocks noGrp="1"/>
          </p:cNvSpPr>
          <p:nvPr>
            <p:ph type="sldNum" sz="quarter" idx="12"/>
          </p:nvPr>
        </p:nvSpPr>
        <p:spPr>
          <a:xfrm>
            <a:off x="8610600" y="6356350"/>
            <a:ext cx="2743200" cy="365125"/>
          </a:xfrm>
          <a:prstGeom prst="rect">
            <a:avLst/>
          </a:prstGeom>
        </p:spPr>
        <p:txBody>
          <a:bodyPr/>
          <a:lstStyle/>
          <a:p>
            <a:fld id="{FD62A38B-D03A-4EA4-935E-A267BD3B7F67}" type="slidenum">
              <a:rPr lang="en-US" smtClean="0"/>
              <a:t>‹#›</a:t>
            </a:fld>
            <a:endParaRPr lang="en-US" dirty="0"/>
          </a:p>
        </p:txBody>
      </p:sp>
    </p:spTree>
    <p:extLst>
      <p:ext uri="{BB962C8B-B14F-4D97-AF65-F5344CB8AC3E}">
        <p14:creationId xmlns:p14="http://schemas.microsoft.com/office/powerpoint/2010/main" val="1392993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6760-A823-4ED6-9859-68D34E6D70DF}"/>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D31036E-02E8-4D66-9879-FA481C193F03}"/>
              </a:ext>
            </a:extLst>
          </p:cNvPr>
          <p:cNvSpPr>
            <a:spLocks noGrp="1"/>
          </p:cNvSpPr>
          <p:nvPr>
            <p:ph type="sldNum" sz="quarter" idx="12"/>
          </p:nvPr>
        </p:nvSpPr>
        <p:spPr>
          <a:xfrm>
            <a:off x="8610600" y="6356350"/>
            <a:ext cx="2743200" cy="365125"/>
          </a:xfrm>
          <a:prstGeom prst="rect">
            <a:avLst/>
          </a:prstGeom>
        </p:spPr>
        <p:txBody>
          <a:bodyPr/>
          <a:lstStyle/>
          <a:p>
            <a:fld id="{FD62A38B-D03A-4EA4-935E-A267BD3B7F67}" type="slidenum">
              <a:rPr lang="en-US" smtClean="0"/>
              <a:t>‹#›</a:t>
            </a:fld>
            <a:endParaRPr lang="en-US" dirty="0"/>
          </a:p>
        </p:txBody>
      </p:sp>
    </p:spTree>
    <p:extLst>
      <p:ext uri="{BB962C8B-B14F-4D97-AF65-F5344CB8AC3E}">
        <p14:creationId xmlns:p14="http://schemas.microsoft.com/office/powerpoint/2010/main" val="1105846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43D67A-0BEF-4988-A73D-98085357314A}"/>
              </a:ext>
            </a:extLst>
          </p:cNvPr>
          <p:cNvSpPr>
            <a:spLocks noGrp="1"/>
          </p:cNvSpPr>
          <p:nvPr>
            <p:ph type="sldNum" sz="quarter" idx="12"/>
          </p:nvPr>
        </p:nvSpPr>
        <p:spPr>
          <a:xfrm>
            <a:off x="8610600" y="6356350"/>
            <a:ext cx="2743200" cy="365125"/>
          </a:xfrm>
          <a:prstGeom prst="rect">
            <a:avLst/>
          </a:prstGeom>
        </p:spPr>
        <p:txBody>
          <a:bodyPr/>
          <a:lstStyle/>
          <a:p>
            <a:fld id="{FD62A38B-D03A-4EA4-935E-A267BD3B7F67}" type="slidenum">
              <a:rPr lang="en-US" smtClean="0"/>
              <a:t>‹#›</a:t>
            </a:fld>
            <a:endParaRPr lang="en-US" dirty="0"/>
          </a:p>
        </p:txBody>
      </p:sp>
    </p:spTree>
    <p:extLst>
      <p:ext uri="{BB962C8B-B14F-4D97-AF65-F5344CB8AC3E}">
        <p14:creationId xmlns:p14="http://schemas.microsoft.com/office/powerpoint/2010/main" val="919312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4480-019D-4004-A0AE-C3A7DE8DB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15613C-98B3-477D-95B0-4E2D32F018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AFDBB6-968E-44BD-BD1E-9DCE5D3946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3A462AF3-F45E-4F07-BF80-3ECF05BF1E8B}"/>
              </a:ext>
            </a:extLst>
          </p:cNvPr>
          <p:cNvSpPr>
            <a:spLocks noGrp="1"/>
          </p:cNvSpPr>
          <p:nvPr>
            <p:ph type="sldNum" sz="quarter" idx="12"/>
          </p:nvPr>
        </p:nvSpPr>
        <p:spPr>
          <a:xfrm>
            <a:off x="8610600" y="6356350"/>
            <a:ext cx="2743200" cy="365125"/>
          </a:xfrm>
          <a:prstGeom prst="rect">
            <a:avLst/>
          </a:prstGeom>
        </p:spPr>
        <p:txBody>
          <a:bodyPr/>
          <a:lstStyle/>
          <a:p>
            <a:fld id="{FD62A38B-D03A-4EA4-935E-A267BD3B7F67}" type="slidenum">
              <a:rPr lang="en-US" smtClean="0"/>
              <a:t>‹#›</a:t>
            </a:fld>
            <a:endParaRPr lang="en-US" dirty="0"/>
          </a:p>
        </p:txBody>
      </p:sp>
    </p:spTree>
    <p:extLst>
      <p:ext uri="{BB962C8B-B14F-4D97-AF65-F5344CB8AC3E}">
        <p14:creationId xmlns:p14="http://schemas.microsoft.com/office/powerpoint/2010/main" val="184081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E7C4-13B0-4BBF-AB15-A9D44E5CC3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6E2C90-5986-429A-8AFB-421780B067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08B2E7E-0484-4DAD-B06C-C74B66ECCD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2D791853-EF3F-4A1D-AE72-4B298F5C7862}"/>
              </a:ext>
            </a:extLst>
          </p:cNvPr>
          <p:cNvSpPr>
            <a:spLocks noGrp="1"/>
          </p:cNvSpPr>
          <p:nvPr>
            <p:ph type="sldNum" sz="quarter" idx="12"/>
          </p:nvPr>
        </p:nvSpPr>
        <p:spPr>
          <a:xfrm>
            <a:off x="8610600" y="6356350"/>
            <a:ext cx="2743200" cy="365125"/>
          </a:xfrm>
          <a:prstGeom prst="rect">
            <a:avLst/>
          </a:prstGeom>
        </p:spPr>
        <p:txBody>
          <a:bodyPr/>
          <a:lstStyle/>
          <a:p>
            <a:fld id="{FD62A38B-D03A-4EA4-935E-A267BD3B7F67}" type="slidenum">
              <a:rPr lang="en-US" smtClean="0"/>
              <a:t>‹#›</a:t>
            </a:fld>
            <a:endParaRPr lang="en-US" dirty="0"/>
          </a:p>
        </p:txBody>
      </p:sp>
    </p:spTree>
    <p:extLst>
      <p:ext uri="{BB962C8B-B14F-4D97-AF65-F5344CB8AC3E}">
        <p14:creationId xmlns:p14="http://schemas.microsoft.com/office/powerpoint/2010/main" val="146051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theme" Target="../theme/theme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837769-083E-40BC-858F-9487F9B825FB}"/>
              </a:ext>
            </a:extLst>
          </p:cNvPr>
          <p:cNvSpPr>
            <a:spLocks noGrp="1"/>
          </p:cNvSpPr>
          <p:nvPr>
            <p:ph type="title"/>
          </p:nvPr>
        </p:nvSpPr>
        <p:spPr>
          <a:xfrm>
            <a:off x="838200" y="365125"/>
            <a:ext cx="10515600" cy="672303"/>
          </a:xfrm>
          <a:prstGeom prst="rect">
            <a:avLst/>
          </a:prstGeom>
        </p:spPr>
        <p:txBody>
          <a:bodyPr vert="horz" lIns="91440" tIns="45720" rIns="91440" bIns="45720" rtlCol="0" anchor="ctr">
            <a:normAutofit/>
          </a:bodyPr>
          <a:lstStyle/>
          <a:p>
            <a:r>
              <a:rPr lang="en-US" dirty="0"/>
              <a:t>Click to edit Master title style</a:t>
            </a:r>
          </a:p>
        </p:txBody>
      </p:sp>
      <p:pic>
        <p:nvPicPr>
          <p:cNvPr id="16" name="Picture 2" descr="Related image">
            <a:extLst>
              <a:ext uri="{FF2B5EF4-FFF2-40B4-BE49-F238E27FC236}">
                <a16:creationId xmlns:a16="http://schemas.microsoft.com/office/drawing/2014/main" id="{BD6B4104-7149-4F6A-BBD8-4F54FDA03E62}"/>
              </a:ext>
            </a:extLst>
          </p:cNvPr>
          <p:cNvPicPr>
            <a:picLocks noChangeAspect="1" noChangeArrowheads="1"/>
          </p:cNvPicPr>
          <p:nvPr userDrawn="1"/>
        </p:nvPicPr>
        <p:blipFill rotWithShape="1">
          <a:blip r:embed="rId14">
            <a:duotone>
              <a:srgbClr val="0B4569">
                <a:shade val="45000"/>
                <a:satMod val="135000"/>
              </a:srgbClr>
              <a:prstClr val="white"/>
            </a:duotone>
            <a:extLst>
              <a:ext uri="{BEBA8EAE-BF5A-486C-A8C5-ECC9F3942E4B}">
                <a14:imgProps xmlns:a14="http://schemas.microsoft.com/office/drawing/2010/main">
                  <a14:imgLayer r:embed="rId15">
                    <a14:imgEffect>
                      <a14:backgroundRemoval t="52096" b="98503" l="400" r="99700">
                        <a14:foregroundMark x1="200" y1="63473" x2="4500" y2="62725"/>
                        <a14:foregroundMark x1="4500" y1="62725" x2="13500" y2="71557"/>
                        <a14:foregroundMark x1="1300" y1="63772" x2="400" y2="63323"/>
                        <a14:foregroundMark x1="3600" y1="78144" x2="8200" y2="76198"/>
                        <a14:foregroundMark x1="8200" y1="76198" x2="13500" y2="76198"/>
                        <a14:foregroundMark x1="13500" y1="76198" x2="14300" y2="76198"/>
                        <a14:foregroundMark x1="3500" y1="85329" x2="26000" y2="82934"/>
                        <a14:foregroundMark x1="1800" y1="74551" x2="1700" y2="81138"/>
                        <a14:foregroundMark x1="1700" y1="81138" x2="2600" y2="86228"/>
                        <a14:foregroundMark x1="1100" y1="91617" x2="13500" y2="89222"/>
                        <a14:foregroundMark x1="13500" y1="89222" x2="41800" y2="93563"/>
                        <a14:foregroundMark x1="1100" y1="95210" x2="17400" y2="93713"/>
                        <a14:foregroundMark x1="17400" y1="93713" x2="23400" y2="94162"/>
                        <a14:foregroundMark x1="23400" y1="94162" x2="36900" y2="92066"/>
                        <a14:foregroundMark x1="36900" y1="92066" x2="36900" y2="92066"/>
                        <a14:foregroundMark x1="49200" y1="97305" x2="63400" y2="94162"/>
                        <a14:foregroundMark x1="63400" y1="94162" x2="70300" y2="94311"/>
                        <a14:foregroundMark x1="70300" y1="94311" x2="85600" y2="92365"/>
                        <a14:foregroundMark x1="85600" y1="92365" x2="97900" y2="94012"/>
                        <a14:foregroundMark x1="88000" y1="80838" x2="90600" y2="75449"/>
                        <a14:foregroundMark x1="90600" y1="75449" x2="93900" y2="71707"/>
                        <a14:foregroundMark x1="93900" y1="71707" x2="93900" y2="71707"/>
                        <a14:foregroundMark x1="96000" y1="98503" x2="99700" y2="96856"/>
                        <a14:foregroundMark x1="74400" y1="53443" x2="75600" y2="52096"/>
                        <a14:foregroundMark x1="45000" y1="73353" x2="45900" y2="68114"/>
                        <a14:foregroundMark x1="48300" y1="78743" x2="50200" y2="73054"/>
                        <a14:foregroundMark x1="50200" y1="73054" x2="50600" y2="70210"/>
                        <a14:foregroundMark x1="50000" y1="69910" x2="50000" y2="69910"/>
                        <a14:foregroundMark x1="50000" y1="69461" x2="50000" y2="69461"/>
                        <a14:foregroundMark x1="54000" y1="75000" x2="54000" y2="75000"/>
                        <a14:foregroundMark x1="53700" y1="75299" x2="53700" y2="75299"/>
                        <a14:foregroundMark x1="53400" y1="75599" x2="53400" y2="75599"/>
                        <a14:foregroundMark x1="88800" y1="61078" x2="89200" y2="61078"/>
                        <a14:foregroundMark x1="89700" y1="60629" x2="89700" y2="60629"/>
                      </a14:backgroundRemoval>
                    </a14:imgEffect>
                  </a14:imgLayer>
                </a14:imgProps>
              </a:ext>
              <a:ext uri="{28A0092B-C50C-407E-A947-70E740481C1C}">
                <a14:useLocalDpi xmlns:a14="http://schemas.microsoft.com/office/drawing/2010/main" val="0"/>
              </a:ext>
            </a:extLst>
          </a:blip>
          <a:srcRect t="78881" b="13102"/>
          <a:stretch/>
        </p:blipFill>
        <p:spPr bwMode="auto">
          <a:xfrm>
            <a:off x="-2618" y="6210658"/>
            <a:ext cx="12192000" cy="652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84049BC5-8295-41E0-93D4-DC78F1783959}"/>
              </a:ext>
            </a:extLst>
          </p:cNvPr>
          <p:cNvSpPr>
            <a:spLocks noGrp="1"/>
          </p:cNvSpPr>
          <p:nvPr>
            <p:ph type="body" idx="1"/>
          </p:nvPr>
        </p:nvSpPr>
        <p:spPr>
          <a:xfrm>
            <a:off x="838200" y="1168415"/>
            <a:ext cx="10515600" cy="49352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http://www.sitecorecleveland.com/~/media/6A9469DD42914754B1F6A591B07D46C2.ashx">
            <a:extLst>
              <a:ext uri="{FF2B5EF4-FFF2-40B4-BE49-F238E27FC236}">
                <a16:creationId xmlns:a16="http://schemas.microsoft.com/office/drawing/2014/main" id="{AE8594ED-E8D6-425C-9460-D481BAD862F6}"/>
              </a:ext>
            </a:extLst>
          </p:cNvPr>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r="17971"/>
          <a:stretch/>
        </p:blipFill>
        <p:spPr bwMode="auto">
          <a:xfrm>
            <a:off x="606549" y="6423660"/>
            <a:ext cx="1725171"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E30B674-1058-4851-9ED5-60E5B65F90BE}"/>
              </a:ext>
            </a:extLst>
          </p:cNvPr>
          <p:cNvSpPr txBox="1"/>
          <p:nvPr userDrawn="1"/>
        </p:nvSpPr>
        <p:spPr>
          <a:xfrm>
            <a:off x="4305731" y="6527959"/>
            <a:ext cx="3575527" cy="246221"/>
          </a:xfrm>
          <a:prstGeom prst="rect">
            <a:avLst/>
          </a:prstGeom>
          <a:noFill/>
        </p:spPr>
        <p:txBody>
          <a:bodyPr wrap="square" rtlCol="0">
            <a:spAutoFit/>
          </a:bodyPr>
          <a:lstStyle/>
          <a:p>
            <a:pPr algn="ctr"/>
            <a:r>
              <a:rPr lang="en-US" sz="1000" dirty="0">
                <a:solidFill>
                  <a:schemeClr val="bg1"/>
                </a:solidFill>
                <a:latin typeface="+mj-lt"/>
              </a:rPr>
              <a:t>© 2019 Paragon Consulting Inc.</a:t>
            </a:r>
          </a:p>
        </p:txBody>
      </p:sp>
      <p:sp>
        <p:nvSpPr>
          <p:cNvPr id="12" name="TextBox 11">
            <a:extLst>
              <a:ext uri="{FF2B5EF4-FFF2-40B4-BE49-F238E27FC236}">
                <a16:creationId xmlns:a16="http://schemas.microsoft.com/office/drawing/2014/main" id="{A2DB2E84-461E-4664-8933-62A67F994DF3}"/>
              </a:ext>
            </a:extLst>
          </p:cNvPr>
          <p:cNvSpPr txBox="1"/>
          <p:nvPr userDrawn="1"/>
        </p:nvSpPr>
        <p:spPr>
          <a:xfrm>
            <a:off x="4305300" y="6263640"/>
            <a:ext cx="3575527" cy="246221"/>
          </a:xfrm>
          <a:prstGeom prst="rect">
            <a:avLst/>
          </a:prstGeom>
          <a:noFill/>
        </p:spPr>
        <p:txBody>
          <a:bodyPr wrap="square" rtlCol="0">
            <a:spAutoFit/>
          </a:bodyPr>
          <a:lstStyle/>
          <a:p>
            <a:pPr algn="ctr"/>
            <a:r>
              <a:rPr lang="en-US" sz="1000" dirty="0">
                <a:solidFill>
                  <a:schemeClr val="bg1"/>
                </a:solidFill>
                <a:latin typeface="+mj-lt"/>
              </a:rPr>
              <a:t>CONFIDENTIAL</a:t>
            </a:r>
          </a:p>
        </p:txBody>
      </p:sp>
      <p:sp>
        <p:nvSpPr>
          <p:cNvPr id="13" name="Slide Number Placeholder 5">
            <a:extLst>
              <a:ext uri="{FF2B5EF4-FFF2-40B4-BE49-F238E27FC236}">
                <a16:creationId xmlns:a16="http://schemas.microsoft.com/office/drawing/2014/main" id="{A8A405C0-E222-41AB-9416-2C3DE3FA6F0A}"/>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lvl1pPr algn="r">
              <a:defRPr sz="1600">
                <a:solidFill>
                  <a:schemeClr val="bg1"/>
                </a:solidFill>
                <a:latin typeface="+mj-lt"/>
              </a:defRPr>
            </a:lvl1pPr>
          </a:lstStyle>
          <a:p>
            <a:fld id="{5213EBBC-DA93-49F5-862E-C8FA642F0337}" type="slidenum">
              <a:rPr lang="en-US" altLang="en-US" smtClean="0"/>
              <a:pPr/>
              <a:t>‹#›</a:t>
            </a:fld>
            <a:endParaRPr lang="en-US" altLang="en-US" dirty="0"/>
          </a:p>
        </p:txBody>
      </p:sp>
    </p:spTree>
    <p:extLst>
      <p:ext uri="{BB962C8B-B14F-4D97-AF65-F5344CB8AC3E}">
        <p14:creationId xmlns:p14="http://schemas.microsoft.com/office/powerpoint/2010/main" val="34485624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3"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1330C80-62A5-409C-8173-C381D81372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0C159-7CD4-44C8-AC93-D14EC6C97ECF}" type="datetimeFigureOut">
              <a:rPr lang="en-US" smtClean="0"/>
              <a:t>4/18/2019</a:t>
            </a:fld>
            <a:endParaRPr lang="en-US"/>
          </a:p>
        </p:txBody>
      </p:sp>
      <p:sp>
        <p:nvSpPr>
          <p:cNvPr id="5" name="Footer Placeholder 4">
            <a:extLst>
              <a:ext uri="{FF2B5EF4-FFF2-40B4-BE49-F238E27FC236}">
                <a16:creationId xmlns:a16="http://schemas.microsoft.com/office/drawing/2014/main" id="{0F77F0A1-CF62-4294-AB86-FF53E5C499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C3E610-E9E9-4B9F-94E4-904AADDDE3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A06AA1-5A64-4F36-8D8E-410CC5FE63E8}" type="slidenum">
              <a:rPr lang="en-US" smtClean="0"/>
              <a:t>‹#›</a:t>
            </a:fld>
            <a:endParaRPr lang="en-US"/>
          </a:p>
        </p:txBody>
      </p:sp>
      <p:pic>
        <p:nvPicPr>
          <p:cNvPr id="7" name="Picture 2" descr="Related image">
            <a:extLst>
              <a:ext uri="{FF2B5EF4-FFF2-40B4-BE49-F238E27FC236}">
                <a16:creationId xmlns:a16="http://schemas.microsoft.com/office/drawing/2014/main" id="{005966E5-AC86-4EA9-910F-34877116A3B4}"/>
              </a:ext>
            </a:extLst>
          </p:cNvPr>
          <p:cNvPicPr>
            <a:picLocks noChangeAspect="1" noChangeArrowheads="1"/>
          </p:cNvPicPr>
          <p:nvPr userDrawn="1"/>
        </p:nvPicPr>
        <p:blipFill rotWithShape="1">
          <a:blip r:embed="rId2">
            <a:duotone>
              <a:srgbClr val="0B4569">
                <a:shade val="45000"/>
                <a:satMod val="135000"/>
              </a:srgbClr>
              <a:prstClr val="white"/>
            </a:duotone>
            <a:extLst>
              <a:ext uri="{BEBA8EAE-BF5A-486C-A8C5-ECC9F3942E4B}">
                <a14:imgProps xmlns:a14="http://schemas.microsoft.com/office/drawing/2010/main">
                  <a14:imgLayer r:embed="rId3">
                    <a14:imgEffect>
                      <a14:backgroundRemoval t="52096" b="98503" l="400" r="99700">
                        <a14:foregroundMark x1="200" y1="63473" x2="4500" y2="62725"/>
                        <a14:foregroundMark x1="4500" y1="62725" x2="13500" y2="71557"/>
                        <a14:foregroundMark x1="1300" y1="63772" x2="400" y2="63323"/>
                        <a14:foregroundMark x1="3600" y1="78144" x2="8200" y2="76198"/>
                        <a14:foregroundMark x1="8200" y1="76198" x2="13500" y2="76198"/>
                        <a14:foregroundMark x1="13500" y1="76198" x2="14300" y2="76198"/>
                        <a14:foregroundMark x1="3500" y1="85329" x2="26000" y2="82934"/>
                        <a14:foregroundMark x1="1800" y1="74551" x2="1700" y2="81138"/>
                        <a14:foregroundMark x1="1700" y1="81138" x2="2600" y2="86228"/>
                        <a14:foregroundMark x1="1100" y1="91617" x2="13500" y2="89222"/>
                        <a14:foregroundMark x1="13500" y1="89222" x2="41800" y2="93563"/>
                        <a14:foregroundMark x1="1100" y1="95210" x2="17400" y2="93713"/>
                        <a14:foregroundMark x1="17400" y1="93713" x2="23400" y2="94162"/>
                        <a14:foregroundMark x1="23400" y1="94162" x2="36900" y2="92066"/>
                        <a14:foregroundMark x1="36900" y1="92066" x2="36900" y2="92066"/>
                        <a14:foregroundMark x1="49200" y1="97305" x2="63400" y2="94162"/>
                        <a14:foregroundMark x1="63400" y1="94162" x2="70300" y2="94311"/>
                        <a14:foregroundMark x1="70300" y1="94311" x2="85600" y2="92365"/>
                        <a14:foregroundMark x1="85600" y1="92365" x2="97900" y2="94012"/>
                        <a14:foregroundMark x1="88000" y1="80838" x2="90600" y2="75449"/>
                        <a14:foregroundMark x1="90600" y1="75449" x2="93900" y2="71707"/>
                        <a14:foregroundMark x1="93900" y1="71707" x2="93900" y2="71707"/>
                        <a14:foregroundMark x1="96000" y1="98503" x2="99700" y2="96856"/>
                        <a14:foregroundMark x1="74400" y1="53443" x2="75600" y2="52096"/>
                        <a14:foregroundMark x1="45000" y1="73353" x2="45900" y2="68114"/>
                        <a14:foregroundMark x1="48300" y1="78743" x2="50200" y2="73054"/>
                        <a14:foregroundMark x1="50200" y1="73054" x2="50600" y2="70210"/>
                        <a14:foregroundMark x1="50000" y1="69910" x2="50000" y2="69910"/>
                        <a14:foregroundMark x1="50000" y1="69461" x2="50000" y2="69461"/>
                        <a14:foregroundMark x1="54000" y1="75000" x2="54000" y2="75000"/>
                        <a14:foregroundMark x1="53700" y1="75299" x2="53700" y2="75299"/>
                        <a14:foregroundMark x1="53400" y1="75599" x2="53400" y2="75599"/>
                        <a14:foregroundMark x1="88800" y1="61078" x2="89200" y2="61078"/>
                        <a14:foregroundMark x1="89700" y1="60629" x2="89700" y2="60629"/>
                      </a14:backgroundRemoval>
                    </a14:imgEffect>
                  </a14:imgLayer>
                </a14:imgProps>
              </a:ext>
              <a:ext uri="{28A0092B-C50C-407E-A947-70E740481C1C}">
                <a14:useLocalDpi xmlns:a14="http://schemas.microsoft.com/office/drawing/2010/main" val="0"/>
              </a:ext>
            </a:extLst>
          </a:blip>
          <a:srcRect t="47907"/>
          <a:stretch/>
        </p:blipFill>
        <p:spPr bwMode="auto">
          <a:xfrm>
            <a:off x="0" y="2615452"/>
            <a:ext cx="12192000" cy="42425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B3A93F-8C03-4E83-BEDC-2AA75CB2918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41960" y="6150925"/>
            <a:ext cx="2637924" cy="433033"/>
          </a:xfrm>
          <a:prstGeom prst="rect">
            <a:avLst/>
          </a:prstGeom>
          <a:effectLst>
            <a:outerShdw blurRad="254000" dist="127000" dir="5400000" algn="t" rotWithShape="0">
              <a:schemeClr val="tx1">
                <a:alpha val="25000"/>
              </a:schemeClr>
            </a:outerShdw>
          </a:effectLst>
        </p:spPr>
      </p:pic>
      <p:pic>
        <p:nvPicPr>
          <p:cNvPr id="9" name="Picture 8">
            <a:extLst>
              <a:ext uri="{FF2B5EF4-FFF2-40B4-BE49-F238E27FC236}">
                <a16:creationId xmlns:a16="http://schemas.microsoft.com/office/drawing/2014/main" id="{27A963C1-76D2-47BC-936E-B48CA1CE3F69}"/>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9900" b="89957" l="9551" r="92275">
                        <a14:foregroundMark x1="10534" y1="15208" x2="10534" y2="15208"/>
                        <a14:foregroundMark x1="22051" y1="15495" x2="22051" y2="15495"/>
                        <a14:foregroundMark x1="32163" y1="22238" x2="32163" y2="22238"/>
                        <a14:foregroundMark x1="38764" y1="21664" x2="38764" y2="21664"/>
                        <a14:foregroundMark x1="45646" y1="21377" x2="45646" y2="21377"/>
                        <a14:foregroundMark x1="45084" y1="13630" x2="45084" y2="13630"/>
                        <a14:foregroundMark x1="50421" y1="19656" x2="50421" y2="19656"/>
                        <a14:foregroundMark x1="62640" y1="18795" x2="62640" y2="18795"/>
                        <a14:foregroundMark x1="74298" y1="19082" x2="74298" y2="19082"/>
                        <a14:foregroundMark x1="10815" y1="34146" x2="10815" y2="34146"/>
                        <a14:foregroundMark x1="27528" y1="43185" x2="27528" y2="43185"/>
                        <a14:foregroundMark x1="32163" y1="41176" x2="32163" y2="41176"/>
                        <a14:foregroundMark x1="40309" y1="37733" x2="40309" y2="37733"/>
                        <a14:foregroundMark x1="47612" y1="39311" x2="47612" y2="39311"/>
                        <a14:foregroundMark x1="58567" y1="42181" x2="58567" y2="42181"/>
                        <a14:foregroundMark x1="70927" y1="40603" x2="70927" y2="40603"/>
                        <a14:foregroundMark x1="50702" y1="59828" x2="50702" y2="59828"/>
                        <a14:foregroundMark x1="9831" y1="81349" x2="9831" y2="81349"/>
                        <a14:foregroundMark x1="24298" y1="77188" x2="24298" y2="77188"/>
                        <a14:foregroundMark x1="24579" y1="81349" x2="24579" y2="81349"/>
                        <a14:foregroundMark x1="23034" y1="85509" x2="23034" y2="85509"/>
                        <a14:foregroundMark x1="37219" y1="78766" x2="37219" y2="78766"/>
                        <a14:foregroundMark x1="45084" y1="81062" x2="45084" y2="81062"/>
                        <a14:foregroundMark x1="48596" y1="80488" x2="48596" y2="80488"/>
                        <a14:foregroundMark x1="53933" y1="80057" x2="53933" y2="80057"/>
                        <a14:foregroundMark x1="62640" y1="80057" x2="62640" y2="80057"/>
                        <a14:foregroundMark x1="68961" y1="80057" x2="68961" y2="80057"/>
                        <a14:foregroundMark x1="78090" y1="78766" x2="78090" y2="78766"/>
                        <a14:foregroundMark x1="87781" y1="79484" x2="87781" y2="79484"/>
                        <a14:foregroundMark x1="90730" y1="75610" x2="90730" y2="75610"/>
                        <a14:foregroundMark x1="23034" y1="78192" x2="23034" y2="78192"/>
                        <a14:foregroundMark x1="24298" y1="80488" x2="24298" y2="80488"/>
                        <a14:foregroundMark x1="23736" y1="85222" x2="23736" y2="85222"/>
                        <a14:foregroundMark x1="92275" y1="75610" x2="92275" y2="75610"/>
                        <a14:backgroundMark x1="56742" y1="78766" x2="56742" y2="78766"/>
                        <a14:backgroundMark x1="85955" y1="79197" x2="85955" y2="79197"/>
                      </a14:backgroundRemoval>
                    </a14:imgEffect>
                  </a14:imgLayer>
                </a14:imgProps>
              </a:ext>
            </a:extLst>
          </a:blip>
          <a:stretch>
            <a:fillRect/>
          </a:stretch>
        </p:blipFill>
        <p:spPr>
          <a:xfrm>
            <a:off x="10358651" y="5271783"/>
            <a:ext cx="1553696" cy="1520963"/>
          </a:xfrm>
          <a:prstGeom prst="rect">
            <a:avLst/>
          </a:prstGeom>
        </p:spPr>
      </p:pic>
      <p:sp>
        <p:nvSpPr>
          <p:cNvPr id="10" name="Text Placeholder 1">
            <a:extLst>
              <a:ext uri="{FF2B5EF4-FFF2-40B4-BE49-F238E27FC236}">
                <a16:creationId xmlns:a16="http://schemas.microsoft.com/office/drawing/2014/main" id="{0E977A1C-B51B-4BA5-A10E-AA611024E7D4}"/>
              </a:ext>
            </a:extLst>
          </p:cNvPr>
          <p:cNvSpPr txBox="1">
            <a:spLocks/>
          </p:cNvSpPr>
          <p:nvPr userDrawn="1"/>
        </p:nvSpPr>
        <p:spPr>
          <a:xfrm>
            <a:off x="450436" y="2615452"/>
            <a:ext cx="11291128" cy="1256974"/>
          </a:xfrm>
          <a:prstGeom prst="rect">
            <a:avLst/>
          </a:prstGeom>
        </p:spPr>
        <p:txBody>
          <a:bodyPr/>
          <a:lstStyle>
            <a:lvl1pPr marL="342900" indent="-342900" algn="l" defTabSz="457200" rtl="0" eaLnBrk="1" fontAlgn="base" hangingPunct="1">
              <a:spcBef>
                <a:spcPts val="1000"/>
              </a:spcBef>
              <a:spcAft>
                <a:spcPct val="0"/>
              </a:spcAft>
              <a:buClr>
                <a:schemeClr val="accent2"/>
              </a:buClr>
              <a:buSzPct val="105000"/>
              <a:buFont typeface="Arial Black" panose="020B0A04020102020204" pitchFamily="34" charset="0"/>
              <a:buChar char="&gt;"/>
              <a:defRPr sz="2000" kern="1200">
                <a:solidFill>
                  <a:srgbClr val="404040"/>
                </a:solidFill>
                <a:latin typeface="Titillium Web" panose="00000500000000000000" pitchFamily="2" charset="0"/>
                <a:ea typeface="MS PGothic" pitchFamily="34" charset="-128"/>
                <a:cs typeface="Segoe UI Light" panose="020B0502040204020203" pitchFamily="34" charset="0"/>
              </a:defRPr>
            </a:lvl1pPr>
            <a:lvl2pPr marL="742950" indent="-285750" algn="l" defTabSz="457200" rtl="0" eaLnBrk="1" fontAlgn="base" hangingPunct="1">
              <a:spcBef>
                <a:spcPts val="1000"/>
              </a:spcBef>
              <a:spcAft>
                <a:spcPct val="0"/>
              </a:spcAft>
              <a:buClr>
                <a:schemeClr val="accent2"/>
              </a:buClr>
              <a:buSzPct val="105000"/>
              <a:buFont typeface="Arial Black" panose="020B0A04020102020204" pitchFamily="34" charset="0"/>
              <a:buChar char="&gt;"/>
              <a:defRPr sz="1800" kern="1200">
                <a:solidFill>
                  <a:srgbClr val="404040"/>
                </a:solidFill>
                <a:latin typeface="Titillium Web" panose="00000500000000000000" pitchFamily="2" charset="0"/>
                <a:ea typeface="MS PGothic" pitchFamily="34" charset="-128"/>
                <a:cs typeface="Segoe UI Light" panose="020B0502040204020203" pitchFamily="34" charset="0"/>
              </a:defRPr>
            </a:lvl2pPr>
            <a:lvl3pPr marL="1143000" indent="-228600" algn="l" defTabSz="457200" rtl="0" eaLnBrk="1" fontAlgn="base" hangingPunct="1">
              <a:spcBef>
                <a:spcPts val="1000"/>
              </a:spcBef>
              <a:spcAft>
                <a:spcPct val="0"/>
              </a:spcAft>
              <a:buClr>
                <a:schemeClr val="accent2"/>
              </a:buClr>
              <a:buSzPct val="105000"/>
              <a:buFont typeface="Arial Black" panose="020B0A04020102020204" pitchFamily="34" charset="0"/>
              <a:buChar char="&gt;"/>
              <a:defRPr sz="1600" kern="1200">
                <a:solidFill>
                  <a:srgbClr val="404040"/>
                </a:solidFill>
                <a:latin typeface="Titillium Web" panose="00000500000000000000" pitchFamily="2" charset="0"/>
                <a:ea typeface="MS PGothic" pitchFamily="34" charset="-128"/>
                <a:cs typeface="Segoe UI Light" panose="020B0502040204020203" pitchFamily="34" charset="0"/>
              </a:defRPr>
            </a:lvl3pPr>
            <a:lvl4pPr marL="1600200" indent="-228600" algn="l" defTabSz="457200" rtl="0" eaLnBrk="1" fontAlgn="base" hangingPunct="1">
              <a:spcBef>
                <a:spcPts val="1000"/>
              </a:spcBef>
              <a:spcAft>
                <a:spcPct val="0"/>
              </a:spcAft>
              <a:buClr>
                <a:schemeClr val="accent2"/>
              </a:buClr>
              <a:buSzPct val="105000"/>
              <a:buFont typeface="Arial Black" panose="020B0A04020102020204" pitchFamily="34" charset="0"/>
              <a:buChar char="&gt;"/>
              <a:defRPr sz="1400" kern="1200">
                <a:solidFill>
                  <a:srgbClr val="404040"/>
                </a:solidFill>
                <a:latin typeface="Titillium Web" panose="00000500000000000000" pitchFamily="2" charset="0"/>
                <a:ea typeface="MS PGothic" pitchFamily="34" charset="-128"/>
                <a:cs typeface="Segoe UI Light" panose="020B0502040204020203" pitchFamily="34" charset="0"/>
              </a:defRPr>
            </a:lvl4pPr>
            <a:lvl5pPr marL="2057400" indent="-228600" algn="l" defTabSz="457200" rtl="0" eaLnBrk="1" fontAlgn="base" hangingPunct="1">
              <a:spcBef>
                <a:spcPts val="1000"/>
              </a:spcBef>
              <a:spcAft>
                <a:spcPct val="0"/>
              </a:spcAft>
              <a:buClr>
                <a:schemeClr val="accent2"/>
              </a:buClr>
              <a:buSzPct val="105000"/>
              <a:buFont typeface="Arial Black" panose="020B0A04020102020204" pitchFamily="34" charset="0"/>
              <a:buChar char="&gt;"/>
              <a:defRPr sz="1400" kern="1200">
                <a:solidFill>
                  <a:srgbClr val="404040"/>
                </a:solidFill>
                <a:latin typeface="Titillium Web" panose="00000500000000000000" pitchFamily="2" charset="0"/>
                <a:ea typeface="MS PGothic" pitchFamily="34" charset="-128"/>
                <a:cs typeface="Segoe UI Light" panose="020B0502040204020203"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indent="-914400">
              <a:buClr>
                <a:srgbClr val="80BD01"/>
              </a:buClr>
            </a:pPr>
            <a:endParaRPr lang="en-US" sz="7200" dirty="0">
              <a:solidFill>
                <a:schemeClr val="tx1"/>
              </a:solidFill>
              <a:effectLst>
                <a:outerShdw blurRad="50800" dist="38100" dir="5400000" algn="t" rotWithShape="0">
                  <a:prstClr val="black">
                    <a:alpha val="40000"/>
                  </a:prstClr>
                </a:outerShdw>
              </a:effectLst>
            </a:endParaRPr>
          </a:p>
        </p:txBody>
      </p:sp>
      <p:sp>
        <p:nvSpPr>
          <p:cNvPr id="11" name="Title 1">
            <a:extLst>
              <a:ext uri="{FF2B5EF4-FFF2-40B4-BE49-F238E27FC236}">
                <a16:creationId xmlns:a16="http://schemas.microsoft.com/office/drawing/2014/main" id="{ED0AEEF6-3319-4F3C-9678-DE7C171E4D58}"/>
              </a:ext>
            </a:extLst>
          </p:cNvPr>
          <p:cNvSpPr txBox="1">
            <a:spLocks/>
          </p:cNvSpPr>
          <p:nvPr userDrawn="1"/>
        </p:nvSpPr>
        <p:spPr>
          <a:xfrm>
            <a:off x="450436" y="2777647"/>
            <a:ext cx="11291128" cy="9325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buClr>
                <a:srgbClr val="80BD01"/>
              </a:buClr>
              <a:buFont typeface="Arial Black" panose="020B0A04020102020204" pitchFamily="34" charset="0"/>
              <a:buNone/>
            </a:pPr>
            <a:r>
              <a:rPr lang="en-US" sz="5400" cap="all" baseline="0" dirty="0">
                <a:latin typeface="Titillium Web" panose="00000500000000000000" pitchFamily="2" charset="0"/>
              </a:rPr>
              <a:t>Click to edit Master title style</a:t>
            </a:r>
          </a:p>
        </p:txBody>
      </p:sp>
    </p:spTree>
    <p:extLst>
      <p:ext uri="{BB962C8B-B14F-4D97-AF65-F5344CB8AC3E}">
        <p14:creationId xmlns:p14="http://schemas.microsoft.com/office/powerpoint/2010/main" val="3853917541"/>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c.sitecore.com/developers/def/20/data-exchange-framework/en/data-exchange-framework.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sitecorerunner.com/category/data-exchange-framework/" TargetMode="External"/><Relationship Id="rId4" Type="http://schemas.openxmlformats.org/officeDocument/2006/relationships/hyperlink" Target="https://marketplace.sitecore.net/Modules/R/Reddit_Blog_Importer.aspx?sc_lang=en" TargetMode="External"/></Relationships>
</file>

<file path=ppt/slides/_rels/slide4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55BB7648-F0D9-4F47-8FA9-472960C0CCF3}"/>
              </a:ext>
            </a:extLst>
          </p:cNvPr>
          <p:cNvPicPr>
            <a:picLocks noChangeAspect="1" noChangeArrowheads="1"/>
          </p:cNvPicPr>
          <p:nvPr/>
        </p:nvPicPr>
        <p:blipFill rotWithShape="1">
          <a:blip r:embed="rId3">
            <a:duotone>
              <a:srgbClr val="0B4569">
                <a:shade val="45000"/>
                <a:satMod val="135000"/>
              </a:srgbClr>
              <a:prstClr val="white"/>
            </a:duotone>
            <a:extLst>
              <a:ext uri="{BEBA8EAE-BF5A-486C-A8C5-ECC9F3942E4B}">
                <a14:imgProps xmlns:a14="http://schemas.microsoft.com/office/drawing/2010/main">
                  <a14:imgLayer r:embed="rId4">
                    <a14:imgEffect>
                      <a14:backgroundRemoval t="52096" b="98503" l="400" r="99700">
                        <a14:foregroundMark x1="200" y1="63473" x2="4500" y2="62725"/>
                        <a14:foregroundMark x1="4500" y1="62725" x2="13500" y2="71557"/>
                        <a14:foregroundMark x1="1300" y1="63772" x2="400" y2="63323"/>
                        <a14:foregroundMark x1="3600" y1="78144" x2="8200" y2="76198"/>
                        <a14:foregroundMark x1="8200" y1="76198" x2="13500" y2="76198"/>
                        <a14:foregroundMark x1="13500" y1="76198" x2="14300" y2="76198"/>
                        <a14:foregroundMark x1="3500" y1="85329" x2="26000" y2="82934"/>
                        <a14:foregroundMark x1="1800" y1="74551" x2="1700" y2="81138"/>
                        <a14:foregroundMark x1="1700" y1="81138" x2="2600" y2="86228"/>
                        <a14:foregroundMark x1="1100" y1="91617" x2="13500" y2="89222"/>
                        <a14:foregroundMark x1="13500" y1="89222" x2="41800" y2="93563"/>
                        <a14:foregroundMark x1="1100" y1="95210" x2="17400" y2="93713"/>
                        <a14:foregroundMark x1="17400" y1="93713" x2="23400" y2="94162"/>
                        <a14:foregroundMark x1="23400" y1="94162" x2="36900" y2="92066"/>
                        <a14:foregroundMark x1="36900" y1="92066" x2="36900" y2="92066"/>
                        <a14:foregroundMark x1="49200" y1="97305" x2="63400" y2="94162"/>
                        <a14:foregroundMark x1="63400" y1="94162" x2="70300" y2="94311"/>
                        <a14:foregroundMark x1="70300" y1="94311" x2="85600" y2="92365"/>
                        <a14:foregroundMark x1="85600" y1="92365" x2="97900" y2="94012"/>
                        <a14:foregroundMark x1="88000" y1="80838" x2="90600" y2="75449"/>
                        <a14:foregroundMark x1="90600" y1="75449" x2="93900" y2="71707"/>
                        <a14:foregroundMark x1="93900" y1="71707" x2="93900" y2="71707"/>
                        <a14:foregroundMark x1="96000" y1="98503" x2="99700" y2="96856"/>
                        <a14:foregroundMark x1="74400" y1="53443" x2="75600" y2="52096"/>
                        <a14:foregroundMark x1="45000" y1="73353" x2="45900" y2="68114"/>
                        <a14:foregroundMark x1="48300" y1="78743" x2="50200" y2="73054"/>
                        <a14:foregroundMark x1="50200" y1="73054" x2="50600" y2="70210"/>
                        <a14:foregroundMark x1="50000" y1="69910" x2="50000" y2="69910"/>
                        <a14:foregroundMark x1="50000" y1="69461" x2="50000" y2="69461"/>
                        <a14:foregroundMark x1="54000" y1="75000" x2="54000" y2="75000"/>
                        <a14:foregroundMark x1="53700" y1="75299" x2="53700" y2="75299"/>
                        <a14:foregroundMark x1="53400" y1="75599" x2="53400" y2="75599"/>
                        <a14:foregroundMark x1="88800" y1="61078" x2="89200" y2="61078"/>
                        <a14:foregroundMark x1="89700" y1="60629" x2="89700" y2="60629"/>
                      </a14:backgroundRemoval>
                    </a14:imgEffect>
                  </a14:imgLayer>
                </a14:imgProps>
              </a:ext>
              <a:ext uri="{28A0092B-C50C-407E-A947-70E740481C1C}">
                <a14:useLocalDpi xmlns:a14="http://schemas.microsoft.com/office/drawing/2010/main" val="0"/>
              </a:ext>
            </a:extLst>
          </a:blip>
          <a:srcRect t="47907"/>
          <a:stretch/>
        </p:blipFill>
        <p:spPr bwMode="auto">
          <a:xfrm>
            <a:off x="0" y="2615452"/>
            <a:ext cx="12192000" cy="42425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A97255A-4E1C-47AB-A9A4-6DCCF53CD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421" y="2577535"/>
            <a:ext cx="10669428" cy="1755483"/>
          </a:xfrm>
          <a:prstGeom prst="rect">
            <a:avLst/>
          </a:prstGeom>
          <a:effectLst/>
        </p:spPr>
      </p:pic>
    </p:spTree>
    <p:extLst>
      <p:ext uri="{BB962C8B-B14F-4D97-AF65-F5344CB8AC3E}">
        <p14:creationId xmlns:p14="http://schemas.microsoft.com/office/powerpoint/2010/main" val="135284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1B19-970E-45FD-982B-DC25196918B5}"/>
              </a:ext>
            </a:extLst>
          </p:cNvPr>
          <p:cNvSpPr>
            <a:spLocks noGrp="1"/>
          </p:cNvSpPr>
          <p:nvPr>
            <p:ph type="title"/>
          </p:nvPr>
        </p:nvSpPr>
        <p:spPr/>
        <p:txBody>
          <a:bodyPr>
            <a:normAutofit fontScale="90000"/>
          </a:bodyPr>
          <a:lstStyle/>
          <a:p>
            <a:r>
              <a:rPr lang="en-US" dirty="0"/>
              <a:t>Sitecore Setup - Value Accessor Continued</a:t>
            </a:r>
          </a:p>
        </p:txBody>
      </p:sp>
      <p:sp>
        <p:nvSpPr>
          <p:cNvPr id="4" name="Slide Number Placeholder 3">
            <a:extLst>
              <a:ext uri="{FF2B5EF4-FFF2-40B4-BE49-F238E27FC236}">
                <a16:creationId xmlns:a16="http://schemas.microsoft.com/office/drawing/2014/main" id="{F0E8D294-60A1-42DA-94DA-925408AF5245}"/>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10</a:t>
            </a:fld>
            <a:endParaRPr lang="en-US" altLang="en-US" dirty="0">
              <a:solidFill>
                <a:srgbClr val="FFFFFF"/>
              </a:solidFill>
            </a:endParaRPr>
          </a:p>
        </p:txBody>
      </p:sp>
      <p:sp>
        <p:nvSpPr>
          <p:cNvPr id="5" name="Content Placeholder 4">
            <a:extLst>
              <a:ext uri="{FF2B5EF4-FFF2-40B4-BE49-F238E27FC236}">
                <a16:creationId xmlns:a16="http://schemas.microsoft.com/office/drawing/2014/main" id="{04C334A7-2E10-4E49-9930-17B8D66E7C6A}"/>
              </a:ext>
            </a:extLst>
          </p:cNvPr>
          <p:cNvSpPr>
            <a:spLocks noGrp="1"/>
          </p:cNvSpPr>
          <p:nvPr>
            <p:ph idx="1"/>
          </p:nvPr>
        </p:nvSpPr>
        <p:spPr/>
        <p:txBody>
          <a:bodyPr/>
          <a:lstStyle/>
          <a:p>
            <a:r>
              <a:rPr lang="en-US" dirty="0"/>
              <a:t>Each Accessor set has a field. I made these fields the same names I was getting from the feed. It made things a little easier to remember. </a:t>
            </a:r>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BC80FE0C-9A9B-4344-B68F-43BF73A59A54}"/>
              </a:ext>
            </a:extLst>
          </p:cNvPr>
          <p:cNvPicPr>
            <a:picLocks noChangeAspect="1"/>
          </p:cNvPicPr>
          <p:nvPr/>
        </p:nvPicPr>
        <p:blipFill>
          <a:blip r:embed="rId2"/>
          <a:stretch>
            <a:fillRect/>
          </a:stretch>
        </p:blipFill>
        <p:spPr>
          <a:xfrm>
            <a:off x="1026009" y="2728908"/>
            <a:ext cx="7677150" cy="2238375"/>
          </a:xfrm>
          <a:prstGeom prst="rect">
            <a:avLst/>
          </a:prstGeom>
        </p:spPr>
      </p:pic>
    </p:spTree>
    <p:extLst>
      <p:ext uri="{BB962C8B-B14F-4D97-AF65-F5344CB8AC3E}">
        <p14:creationId xmlns:p14="http://schemas.microsoft.com/office/powerpoint/2010/main" val="99373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1B19-970E-45FD-982B-DC25196918B5}"/>
              </a:ext>
            </a:extLst>
          </p:cNvPr>
          <p:cNvSpPr>
            <a:spLocks noGrp="1"/>
          </p:cNvSpPr>
          <p:nvPr>
            <p:ph type="title"/>
          </p:nvPr>
        </p:nvSpPr>
        <p:spPr/>
        <p:txBody>
          <a:bodyPr>
            <a:normAutofit fontScale="90000"/>
          </a:bodyPr>
          <a:lstStyle/>
          <a:p>
            <a:r>
              <a:rPr lang="en-US" dirty="0"/>
              <a:t>Sitecore Setup - Value Accessor Continued</a:t>
            </a:r>
          </a:p>
        </p:txBody>
      </p:sp>
      <p:sp>
        <p:nvSpPr>
          <p:cNvPr id="4" name="Slide Number Placeholder 3">
            <a:extLst>
              <a:ext uri="{FF2B5EF4-FFF2-40B4-BE49-F238E27FC236}">
                <a16:creationId xmlns:a16="http://schemas.microsoft.com/office/drawing/2014/main" id="{F0E8D294-60A1-42DA-94DA-925408AF5245}"/>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11</a:t>
            </a:fld>
            <a:endParaRPr lang="en-US" altLang="en-US" dirty="0">
              <a:solidFill>
                <a:srgbClr val="FFFFFF"/>
              </a:solidFill>
            </a:endParaRPr>
          </a:p>
        </p:txBody>
      </p:sp>
      <p:sp>
        <p:nvSpPr>
          <p:cNvPr id="5" name="Content Placeholder 4">
            <a:extLst>
              <a:ext uri="{FF2B5EF4-FFF2-40B4-BE49-F238E27FC236}">
                <a16:creationId xmlns:a16="http://schemas.microsoft.com/office/drawing/2014/main" id="{04C334A7-2E10-4E49-9930-17B8D66E7C6A}"/>
              </a:ext>
            </a:extLst>
          </p:cNvPr>
          <p:cNvSpPr>
            <a:spLocks noGrp="1"/>
          </p:cNvSpPr>
          <p:nvPr>
            <p:ph idx="1"/>
          </p:nvPr>
        </p:nvSpPr>
        <p:spPr/>
        <p:txBody>
          <a:bodyPr/>
          <a:lstStyle/>
          <a:p>
            <a:r>
              <a:rPr lang="en-US" dirty="0"/>
              <a:t>For the Sitecore field you will use the fields of a template you create. In this case it will be a Reddit item template.</a:t>
            </a:r>
          </a:p>
          <a:p>
            <a:r>
              <a:rPr lang="en-US" dirty="0"/>
              <a:t>The field value is going to point to the item template of the Reddit feed item. I kept the field naming consistent with the feed.</a:t>
            </a:r>
          </a:p>
          <a:p>
            <a:endParaRPr lang="en-US" dirty="0"/>
          </a:p>
          <a:p>
            <a:endParaRPr lang="en-US" dirty="0"/>
          </a:p>
        </p:txBody>
      </p:sp>
      <p:pic>
        <p:nvPicPr>
          <p:cNvPr id="6" name="Picture 5">
            <a:extLst>
              <a:ext uri="{FF2B5EF4-FFF2-40B4-BE49-F238E27FC236}">
                <a16:creationId xmlns:a16="http://schemas.microsoft.com/office/drawing/2014/main" id="{5A1D9E91-4FDE-4152-B64A-7304664EE003}"/>
              </a:ext>
            </a:extLst>
          </p:cNvPr>
          <p:cNvPicPr>
            <a:picLocks noChangeAspect="1"/>
          </p:cNvPicPr>
          <p:nvPr/>
        </p:nvPicPr>
        <p:blipFill>
          <a:blip r:embed="rId2"/>
          <a:stretch>
            <a:fillRect/>
          </a:stretch>
        </p:blipFill>
        <p:spPr>
          <a:xfrm>
            <a:off x="838200" y="2982127"/>
            <a:ext cx="9753600" cy="2581275"/>
          </a:xfrm>
          <a:prstGeom prst="rect">
            <a:avLst/>
          </a:prstGeom>
        </p:spPr>
      </p:pic>
    </p:spTree>
    <p:extLst>
      <p:ext uri="{BB962C8B-B14F-4D97-AF65-F5344CB8AC3E}">
        <p14:creationId xmlns:p14="http://schemas.microsoft.com/office/powerpoint/2010/main" val="4111247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4409-C37C-4491-A1D3-037F14972C10}"/>
              </a:ext>
            </a:extLst>
          </p:cNvPr>
          <p:cNvSpPr>
            <a:spLocks noGrp="1"/>
          </p:cNvSpPr>
          <p:nvPr>
            <p:ph type="title"/>
          </p:nvPr>
        </p:nvSpPr>
        <p:spPr/>
        <p:txBody>
          <a:bodyPr>
            <a:normAutofit fontScale="90000"/>
          </a:bodyPr>
          <a:lstStyle/>
          <a:p>
            <a:r>
              <a:rPr lang="en-US" dirty="0"/>
              <a:t>Sitecore Setup - Value Mapping Sets</a:t>
            </a:r>
          </a:p>
        </p:txBody>
      </p:sp>
      <p:sp>
        <p:nvSpPr>
          <p:cNvPr id="4" name="Slide Number Placeholder 3">
            <a:extLst>
              <a:ext uri="{FF2B5EF4-FFF2-40B4-BE49-F238E27FC236}">
                <a16:creationId xmlns:a16="http://schemas.microsoft.com/office/drawing/2014/main" id="{C1B60C2B-2292-4EB4-83A1-379700E57FB8}"/>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12</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5BE769F4-54FC-4996-A069-9D1F8CAD0099}"/>
              </a:ext>
            </a:extLst>
          </p:cNvPr>
          <p:cNvSpPr>
            <a:spLocks noGrp="1"/>
          </p:cNvSpPr>
          <p:nvPr>
            <p:ph idx="1"/>
          </p:nvPr>
        </p:nvSpPr>
        <p:spPr/>
        <p:txBody>
          <a:bodyPr/>
          <a:lstStyle/>
          <a:p>
            <a:r>
              <a:rPr lang="en-US" dirty="0"/>
              <a:t>To bring those together we will use a value mapping set. This will make the connection from the Reddit feed field to the Sitecore field. In this example Title of the Value Accessor Set for the Reddit feed chosen.</a:t>
            </a:r>
          </a:p>
          <a:p>
            <a:endParaRPr lang="en-US" dirty="0"/>
          </a:p>
          <a:p>
            <a:endParaRPr lang="en-US" dirty="0"/>
          </a:p>
        </p:txBody>
      </p:sp>
      <p:pic>
        <p:nvPicPr>
          <p:cNvPr id="9" name="Picture 8">
            <a:extLst>
              <a:ext uri="{FF2B5EF4-FFF2-40B4-BE49-F238E27FC236}">
                <a16:creationId xmlns:a16="http://schemas.microsoft.com/office/drawing/2014/main" id="{45C7D78D-D598-4D9A-8E89-C1D31F92C1C2}"/>
              </a:ext>
            </a:extLst>
          </p:cNvPr>
          <p:cNvPicPr>
            <a:picLocks noChangeAspect="1"/>
          </p:cNvPicPr>
          <p:nvPr/>
        </p:nvPicPr>
        <p:blipFill>
          <a:blip r:embed="rId2"/>
          <a:stretch>
            <a:fillRect/>
          </a:stretch>
        </p:blipFill>
        <p:spPr>
          <a:xfrm>
            <a:off x="648017" y="2842661"/>
            <a:ext cx="10925175" cy="1981200"/>
          </a:xfrm>
          <a:prstGeom prst="rect">
            <a:avLst/>
          </a:prstGeom>
        </p:spPr>
      </p:pic>
    </p:spTree>
    <p:extLst>
      <p:ext uri="{BB962C8B-B14F-4D97-AF65-F5344CB8AC3E}">
        <p14:creationId xmlns:p14="http://schemas.microsoft.com/office/powerpoint/2010/main" val="2369564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7D2A-03F8-4327-83E1-E286416C60A9}"/>
              </a:ext>
            </a:extLst>
          </p:cNvPr>
          <p:cNvSpPr>
            <a:spLocks noGrp="1"/>
          </p:cNvSpPr>
          <p:nvPr>
            <p:ph type="title"/>
          </p:nvPr>
        </p:nvSpPr>
        <p:spPr/>
        <p:txBody>
          <a:bodyPr>
            <a:normAutofit fontScale="90000"/>
          </a:bodyPr>
          <a:lstStyle/>
          <a:p>
            <a:r>
              <a:rPr lang="en-US" dirty="0"/>
              <a:t>Sitecore Setup - Endpoints</a:t>
            </a:r>
          </a:p>
        </p:txBody>
      </p:sp>
      <p:sp>
        <p:nvSpPr>
          <p:cNvPr id="4" name="Slide Number Placeholder 3">
            <a:extLst>
              <a:ext uri="{FF2B5EF4-FFF2-40B4-BE49-F238E27FC236}">
                <a16:creationId xmlns:a16="http://schemas.microsoft.com/office/drawing/2014/main" id="{B80D9344-8BCA-4B50-B634-7BE9BB07C06F}"/>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13</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947E9DB2-4B21-4695-8BF7-1718BEF5E4FD}"/>
              </a:ext>
            </a:extLst>
          </p:cNvPr>
          <p:cNvSpPr>
            <a:spLocks noGrp="1"/>
          </p:cNvSpPr>
          <p:nvPr>
            <p:ph idx="1"/>
          </p:nvPr>
        </p:nvSpPr>
        <p:spPr/>
        <p:txBody>
          <a:bodyPr/>
          <a:lstStyle/>
          <a:p>
            <a:r>
              <a:rPr lang="en-US" dirty="0"/>
              <a:t>In this example created a template that contains settings needed for the field. Template inherits from the endpoint base template. For the Sitecore endpoint I created and used the default values.</a:t>
            </a:r>
          </a:p>
        </p:txBody>
      </p:sp>
      <p:pic>
        <p:nvPicPr>
          <p:cNvPr id="7" name="Picture 6">
            <a:extLst>
              <a:ext uri="{FF2B5EF4-FFF2-40B4-BE49-F238E27FC236}">
                <a16:creationId xmlns:a16="http://schemas.microsoft.com/office/drawing/2014/main" id="{C7F3ACFC-FAFE-49C8-9840-250B15CE24A6}"/>
              </a:ext>
            </a:extLst>
          </p:cNvPr>
          <p:cNvPicPr>
            <a:picLocks noChangeAspect="1"/>
          </p:cNvPicPr>
          <p:nvPr/>
        </p:nvPicPr>
        <p:blipFill>
          <a:blip r:embed="rId2"/>
          <a:stretch>
            <a:fillRect/>
          </a:stretch>
        </p:blipFill>
        <p:spPr>
          <a:xfrm>
            <a:off x="838200" y="3429000"/>
            <a:ext cx="5543550" cy="2476500"/>
          </a:xfrm>
          <a:prstGeom prst="rect">
            <a:avLst/>
          </a:prstGeom>
        </p:spPr>
      </p:pic>
    </p:spTree>
    <p:extLst>
      <p:ext uri="{BB962C8B-B14F-4D97-AF65-F5344CB8AC3E}">
        <p14:creationId xmlns:p14="http://schemas.microsoft.com/office/powerpoint/2010/main" val="1291851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7D2A-03F8-4327-83E1-E286416C60A9}"/>
              </a:ext>
            </a:extLst>
          </p:cNvPr>
          <p:cNvSpPr>
            <a:spLocks noGrp="1"/>
          </p:cNvSpPr>
          <p:nvPr>
            <p:ph type="title"/>
          </p:nvPr>
        </p:nvSpPr>
        <p:spPr/>
        <p:txBody>
          <a:bodyPr>
            <a:normAutofit fontScale="90000"/>
          </a:bodyPr>
          <a:lstStyle/>
          <a:p>
            <a:r>
              <a:rPr lang="en-US" dirty="0"/>
              <a:t>Sitecore Setup – Endpoints Continued</a:t>
            </a:r>
          </a:p>
        </p:txBody>
      </p:sp>
      <p:sp>
        <p:nvSpPr>
          <p:cNvPr id="4" name="Slide Number Placeholder 3">
            <a:extLst>
              <a:ext uri="{FF2B5EF4-FFF2-40B4-BE49-F238E27FC236}">
                <a16:creationId xmlns:a16="http://schemas.microsoft.com/office/drawing/2014/main" id="{B80D9344-8BCA-4B50-B634-7BE9BB07C06F}"/>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14</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947E9DB2-4B21-4695-8BF7-1718BEF5E4FD}"/>
              </a:ext>
            </a:extLst>
          </p:cNvPr>
          <p:cNvSpPr>
            <a:spLocks noGrp="1"/>
          </p:cNvSpPr>
          <p:nvPr>
            <p:ph idx="1"/>
          </p:nvPr>
        </p:nvSpPr>
        <p:spPr/>
        <p:txBody>
          <a:bodyPr/>
          <a:lstStyle/>
          <a:p>
            <a:r>
              <a:rPr lang="en-US" dirty="0"/>
              <a:t>The converter type points to a created method in the code behind. The method is used to retrieve the blog path.</a:t>
            </a:r>
          </a:p>
          <a:p>
            <a:endParaRPr lang="en-US" dirty="0"/>
          </a:p>
        </p:txBody>
      </p:sp>
      <p:pic>
        <p:nvPicPr>
          <p:cNvPr id="3" name="Picture 2">
            <a:extLst>
              <a:ext uri="{FF2B5EF4-FFF2-40B4-BE49-F238E27FC236}">
                <a16:creationId xmlns:a16="http://schemas.microsoft.com/office/drawing/2014/main" id="{E4CBEFD6-1001-411F-BAC2-1FF6FE3235CA}"/>
              </a:ext>
            </a:extLst>
          </p:cNvPr>
          <p:cNvPicPr>
            <a:picLocks noChangeAspect="1"/>
          </p:cNvPicPr>
          <p:nvPr/>
        </p:nvPicPr>
        <p:blipFill>
          <a:blip r:embed="rId3"/>
          <a:stretch>
            <a:fillRect/>
          </a:stretch>
        </p:blipFill>
        <p:spPr>
          <a:xfrm>
            <a:off x="423862" y="2686050"/>
            <a:ext cx="11344275" cy="1485900"/>
          </a:xfrm>
          <a:prstGeom prst="rect">
            <a:avLst/>
          </a:prstGeom>
        </p:spPr>
      </p:pic>
    </p:spTree>
    <p:extLst>
      <p:ext uri="{BB962C8B-B14F-4D97-AF65-F5344CB8AC3E}">
        <p14:creationId xmlns:p14="http://schemas.microsoft.com/office/powerpoint/2010/main" val="3881700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7D2A-03F8-4327-83E1-E286416C60A9}"/>
              </a:ext>
            </a:extLst>
          </p:cNvPr>
          <p:cNvSpPr>
            <a:spLocks noGrp="1"/>
          </p:cNvSpPr>
          <p:nvPr>
            <p:ph type="title"/>
          </p:nvPr>
        </p:nvSpPr>
        <p:spPr/>
        <p:txBody>
          <a:bodyPr>
            <a:normAutofit fontScale="90000"/>
          </a:bodyPr>
          <a:lstStyle/>
          <a:p>
            <a:r>
              <a:rPr lang="en-US" dirty="0"/>
              <a:t>Sitecore Setup – Endpoints Continued</a:t>
            </a:r>
          </a:p>
        </p:txBody>
      </p:sp>
      <p:sp>
        <p:nvSpPr>
          <p:cNvPr id="4" name="Slide Number Placeholder 3">
            <a:extLst>
              <a:ext uri="{FF2B5EF4-FFF2-40B4-BE49-F238E27FC236}">
                <a16:creationId xmlns:a16="http://schemas.microsoft.com/office/drawing/2014/main" id="{B80D9344-8BCA-4B50-B634-7BE9BB07C06F}"/>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15</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947E9DB2-4B21-4695-8BF7-1718BEF5E4FD}"/>
              </a:ext>
            </a:extLst>
          </p:cNvPr>
          <p:cNvSpPr>
            <a:spLocks noGrp="1"/>
          </p:cNvSpPr>
          <p:nvPr>
            <p:ph idx="1"/>
          </p:nvPr>
        </p:nvSpPr>
        <p:spPr/>
        <p:txBody>
          <a:bodyPr/>
          <a:lstStyle/>
          <a:p>
            <a:r>
              <a:rPr lang="en-US" dirty="0"/>
              <a:t>Sitecore Endpoint example (defaulted values):</a:t>
            </a:r>
          </a:p>
          <a:p>
            <a:endParaRPr lang="en-US" dirty="0"/>
          </a:p>
        </p:txBody>
      </p:sp>
      <p:pic>
        <p:nvPicPr>
          <p:cNvPr id="3" name="Picture 2">
            <a:extLst>
              <a:ext uri="{FF2B5EF4-FFF2-40B4-BE49-F238E27FC236}">
                <a16:creationId xmlns:a16="http://schemas.microsoft.com/office/drawing/2014/main" id="{CC6D780B-E7D7-4633-93F1-242131B62CDF}"/>
              </a:ext>
            </a:extLst>
          </p:cNvPr>
          <p:cNvPicPr>
            <a:picLocks noChangeAspect="1"/>
          </p:cNvPicPr>
          <p:nvPr/>
        </p:nvPicPr>
        <p:blipFill>
          <a:blip r:embed="rId2"/>
          <a:stretch>
            <a:fillRect/>
          </a:stretch>
        </p:blipFill>
        <p:spPr>
          <a:xfrm>
            <a:off x="609600" y="1904300"/>
            <a:ext cx="9547953" cy="2524518"/>
          </a:xfrm>
          <a:prstGeom prst="rect">
            <a:avLst/>
          </a:prstGeom>
        </p:spPr>
      </p:pic>
    </p:spTree>
    <p:extLst>
      <p:ext uri="{BB962C8B-B14F-4D97-AF65-F5344CB8AC3E}">
        <p14:creationId xmlns:p14="http://schemas.microsoft.com/office/powerpoint/2010/main" val="1256414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4B63-BE6B-4C38-89E5-A0EB1C7BA993}"/>
              </a:ext>
            </a:extLst>
          </p:cNvPr>
          <p:cNvSpPr>
            <a:spLocks noGrp="1"/>
          </p:cNvSpPr>
          <p:nvPr>
            <p:ph type="title"/>
          </p:nvPr>
        </p:nvSpPr>
        <p:spPr/>
        <p:txBody>
          <a:bodyPr>
            <a:normAutofit fontScale="90000"/>
          </a:bodyPr>
          <a:lstStyle/>
          <a:p>
            <a:r>
              <a:rPr lang="en-US" dirty="0"/>
              <a:t>Backend Setup - Overview</a:t>
            </a:r>
          </a:p>
        </p:txBody>
      </p:sp>
      <p:sp>
        <p:nvSpPr>
          <p:cNvPr id="4" name="Slide Number Placeholder 3">
            <a:extLst>
              <a:ext uri="{FF2B5EF4-FFF2-40B4-BE49-F238E27FC236}">
                <a16:creationId xmlns:a16="http://schemas.microsoft.com/office/drawing/2014/main" id="{F76947B5-04CE-44BE-884C-8D30872A2CF4}"/>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16</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1E9DFC97-3118-4ED8-87F5-A244705FD41B}"/>
              </a:ext>
            </a:extLst>
          </p:cNvPr>
          <p:cNvSpPr>
            <a:spLocks noGrp="1"/>
          </p:cNvSpPr>
          <p:nvPr>
            <p:ph idx="1"/>
          </p:nvPr>
        </p:nvSpPr>
        <p:spPr/>
        <p:txBody>
          <a:bodyPr/>
          <a:lstStyle/>
          <a:p>
            <a:r>
              <a:rPr lang="en-US" dirty="0"/>
              <a:t>This is a snapshot of each folder that was created and the corresponding class file.</a:t>
            </a:r>
          </a:p>
          <a:p>
            <a:endParaRPr lang="en-US" dirty="0"/>
          </a:p>
          <a:p>
            <a:endParaRPr lang="en-US" dirty="0"/>
          </a:p>
        </p:txBody>
      </p:sp>
      <p:pic>
        <p:nvPicPr>
          <p:cNvPr id="7" name="Picture 6">
            <a:extLst>
              <a:ext uri="{FF2B5EF4-FFF2-40B4-BE49-F238E27FC236}">
                <a16:creationId xmlns:a16="http://schemas.microsoft.com/office/drawing/2014/main" id="{B011AF7F-AB24-422B-B087-005FB15AA9EF}"/>
              </a:ext>
            </a:extLst>
          </p:cNvPr>
          <p:cNvPicPr>
            <a:picLocks noChangeAspect="1"/>
          </p:cNvPicPr>
          <p:nvPr/>
        </p:nvPicPr>
        <p:blipFill>
          <a:blip r:embed="rId2"/>
          <a:stretch>
            <a:fillRect/>
          </a:stretch>
        </p:blipFill>
        <p:spPr>
          <a:xfrm>
            <a:off x="994610" y="2034162"/>
            <a:ext cx="3529264" cy="4069457"/>
          </a:xfrm>
          <a:prstGeom prst="rect">
            <a:avLst/>
          </a:prstGeom>
        </p:spPr>
      </p:pic>
    </p:spTree>
    <p:extLst>
      <p:ext uri="{BB962C8B-B14F-4D97-AF65-F5344CB8AC3E}">
        <p14:creationId xmlns:p14="http://schemas.microsoft.com/office/powerpoint/2010/main" val="2578116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1DFF-7999-4840-AFE6-FE8D2D064A27}"/>
              </a:ext>
            </a:extLst>
          </p:cNvPr>
          <p:cNvSpPr>
            <a:spLocks noGrp="1"/>
          </p:cNvSpPr>
          <p:nvPr>
            <p:ph type="title"/>
          </p:nvPr>
        </p:nvSpPr>
        <p:spPr/>
        <p:txBody>
          <a:bodyPr>
            <a:normAutofit fontScale="90000"/>
          </a:bodyPr>
          <a:lstStyle/>
          <a:p>
            <a:r>
              <a:rPr lang="en-US" dirty="0"/>
              <a:t>Backend Setup</a:t>
            </a:r>
          </a:p>
        </p:txBody>
      </p:sp>
      <p:sp>
        <p:nvSpPr>
          <p:cNvPr id="4" name="Slide Number Placeholder 3">
            <a:extLst>
              <a:ext uri="{FF2B5EF4-FFF2-40B4-BE49-F238E27FC236}">
                <a16:creationId xmlns:a16="http://schemas.microsoft.com/office/drawing/2014/main" id="{5C5D2449-B5AA-4613-A893-7594E28A4DA0}"/>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17</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59841136-BF83-439F-98CB-AFEE6B4A1FAF}"/>
              </a:ext>
            </a:extLst>
          </p:cNvPr>
          <p:cNvSpPr>
            <a:spLocks noGrp="1"/>
          </p:cNvSpPr>
          <p:nvPr>
            <p:ph idx="1"/>
          </p:nvPr>
        </p:nvSpPr>
        <p:spPr/>
        <p:txBody>
          <a:bodyPr/>
          <a:lstStyle/>
          <a:p>
            <a:r>
              <a:rPr lang="en-US" b="1" dirty="0" err="1"/>
              <a:t>RedditFeedFieldValueAccessorConverter.cs</a:t>
            </a:r>
            <a:endParaRPr lang="en-US" b="1" dirty="0"/>
          </a:p>
          <a:p>
            <a:endParaRPr lang="en-US" b="1" dirty="0"/>
          </a:p>
        </p:txBody>
      </p:sp>
      <p:pic>
        <p:nvPicPr>
          <p:cNvPr id="3" name="Picture 2">
            <a:extLst>
              <a:ext uri="{FF2B5EF4-FFF2-40B4-BE49-F238E27FC236}">
                <a16:creationId xmlns:a16="http://schemas.microsoft.com/office/drawing/2014/main" id="{E33DEDDD-93EA-4153-AE35-975D4658C601}"/>
              </a:ext>
            </a:extLst>
          </p:cNvPr>
          <p:cNvPicPr>
            <a:picLocks noChangeAspect="1"/>
          </p:cNvPicPr>
          <p:nvPr/>
        </p:nvPicPr>
        <p:blipFill>
          <a:blip r:embed="rId2"/>
          <a:stretch>
            <a:fillRect/>
          </a:stretch>
        </p:blipFill>
        <p:spPr>
          <a:xfrm>
            <a:off x="609600" y="1684545"/>
            <a:ext cx="10310106" cy="4455560"/>
          </a:xfrm>
          <a:prstGeom prst="rect">
            <a:avLst/>
          </a:prstGeom>
        </p:spPr>
      </p:pic>
    </p:spTree>
    <p:extLst>
      <p:ext uri="{BB962C8B-B14F-4D97-AF65-F5344CB8AC3E}">
        <p14:creationId xmlns:p14="http://schemas.microsoft.com/office/powerpoint/2010/main" val="651529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1DFF-7999-4840-AFE6-FE8D2D064A27}"/>
              </a:ext>
            </a:extLst>
          </p:cNvPr>
          <p:cNvSpPr>
            <a:spLocks noGrp="1"/>
          </p:cNvSpPr>
          <p:nvPr>
            <p:ph type="title"/>
          </p:nvPr>
        </p:nvSpPr>
        <p:spPr/>
        <p:txBody>
          <a:bodyPr>
            <a:normAutofit fontScale="90000"/>
          </a:bodyPr>
          <a:lstStyle/>
          <a:p>
            <a:r>
              <a:rPr lang="en-US" dirty="0"/>
              <a:t>Backend Setup – Converter - Continued</a:t>
            </a:r>
          </a:p>
        </p:txBody>
      </p:sp>
      <p:sp>
        <p:nvSpPr>
          <p:cNvPr id="4" name="Slide Number Placeholder 3">
            <a:extLst>
              <a:ext uri="{FF2B5EF4-FFF2-40B4-BE49-F238E27FC236}">
                <a16:creationId xmlns:a16="http://schemas.microsoft.com/office/drawing/2014/main" id="{5C5D2449-B5AA-4613-A893-7594E28A4DA0}"/>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18</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59841136-BF83-439F-98CB-AFEE6B4A1FAF}"/>
              </a:ext>
            </a:extLst>
          </p:cNvPr>
          <p:cNvSpPr>
            <a:spLocks noGrp="1"/>
          </p:cNvSpPr>
          <p:nvPr>
            <p:ph idx="1"/>
          </p:nvPr>
        </p:nvSpPr>
        <p:spPr/>
        <p:txBody>
          <a:bodyPr/>
          <a:lstStyle/>
          <a:p>
            <a:r>
              <a:rPr lang="en-US" dirty="0"/>
              <a:t>The </a:t>
            </a:r>
            <a:r>
              <a:rPr lang="en-US" dirty="0" err="1"/>
              <a:t>TemplateId</a:t>
            </a:r>
            <a:r>
              <a:rPr lang="en-US" dirty="0"/>
              <a:t> ({68BD9AAD-635F-40F3-9ACD-711662C59EEC}) being set refers to the following template. This template inherits from the Value Accessor template installed by the DEF package.</a:t>
            </a:r>
          </a:p>
          <a:p>
            <a:endParaRPr lang="en-US" sz="1500" b="1" dirty="0"/>
          </a:p>
        </p:txBody>
      </p:sp>
      <p:pic>
        <p:nvPicPr>
          <p:cNvPr id="3" name="Picture 2">
            <a:extLst>
              <a:ext uri="{FF2B5EF4-FFF2-40B4-BE49-F238E27FC236}">
                <a16:creationId xmlns:a16="http://schemas.microsoft.com/office/drawing/2014/main" id="{1660EFC6-2187-48D2-9EDC-19361E112C38}"/>
              </a:ext>
            </a:extLst>
          </p:cNvPr>
          <p:cNvPicPr>
            <a:picLocks noChangeAspect="1"/>
          </p:cNvPicPr>
          <p:nvPr/>
        </p:nvPicPr>
        <p:blipFill>
          <a:blip r:embed="rId2"/>
          <a:stretch>
            <a:fillRect/>
          </a:stretch>
        </p:blipFill>
        <p:spPr>
          <a:xfrm>
            <a:off x="1004236" y="2770568"/>
            <a:ext cx="8601075" cy="1924050"/>
          </a:xfrm>
          <a:prstGeom prst="rect">
            <a:avLst/>
          </a:prstGeom>
        </p:spPr>
      </p:pic>
    </p:spTree>
    <p:extLst>
      <p:ext uri="{BB962C8B-B14F-4D97-AF65-F5344CB8AC3E}">
        <p14:creationId xmlns:p14="http://schemas.microsoft.com/office/powerpoint/2010/main" val="187998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D76A-CF40-41ED-B13F-62AF0F7AB953}"/>
              </a:ext>
            </a:extLst>
          </p:cNvPr>
          <p:cNvSpPr>
            <a:spLocks noGrp="1"/>
          </p:cNvSpPr>
          <p:nvPr>
            <p:ph type="title"/>
          </p:nvPr>
        </p:nvSpPr>
        <p:spPr/>
        <p:txBody>
          <a:bodyPr>
            <a:normAutofit fontScale="90000"/>
          </a:bodyPr>
          <a:lstStyle/>
          <a:p>
            <a:r>
              <a:rPr lang="en-US" dirty="0"/>
              <a:t>Backend Setup – Converter Continued</a:t>
            </a:r>
          </a:p>
        </p:txBody>
      </p:sp>
      <p:sp>
        <p:nvSpPr>
          <p:cNvPr id="4" name="Slide Number Placeholder 3">
            <a:extLst>
              <a:ext uri="{FF2B5EF4-FFF2-40B4-BE49-F238E27FC236}">
                <a16:creationId xmlns:a16="http://schemas.microsoft.com/office/drawing/2014/main" id="{A5E6D8FF-04EB-438B-8702-321766BD6C21}"/>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19</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50BE6A5B-E6D5-4FCC-9AF8-721F443CECDD}"/>
              </a:ext>
            </a:extLst>
          </p:cNvPr>
          <p:cNvSpPr>
            <a:spLocks noGrp="1"/>
          </p:cNvSpPr>
          <p:nvPr>
            <p:ph idx="1"/>
          </p:nvPr>
        </p:nvSpPr>
        <p:spPr/>
        <p:txBody>
          <a:bodyPr>
            <a:normAutofit lnSpcReduction="10000"/>
          </a:bodyPr>
          <a:lstStyle/>
          <a:p>
            <a:r>
              <a:rPr lang="en-US" dirty="0"/>
              <a:t>So how this corresponds to Sitecore is simple. A Value Accessor Set item is created and the items underneath it use this template. In the </a:t>
            </a:r>
            <a:r>
              <a:rPr lang="en-US" dirty="0" err="1"/>
              <a:t>RedditFeedFieldValueAccessorConverter</a:t>
            </a:r>
            <a:r>
              <a:rPr lang="en-US" dirty="0"/>
              <a:t> class it is setup to get the value of that field using the combination of the template and the field name defined in the </a:t>
            </a:r>
            <a:r>
              <a:rPr lang="en-US" dirty="0" err="1"/>
              <a:t>RedditFeedFieldValueValueAccesorItemModel</a:t>
            </a:r>
            <a:r>
              <a:rPr lang="en-US" dirty="0"/>
              <a:t>. You will see how this is tied in to other parts of the DEF process as we go along.</a:t>
            </a:r>
          </a:p>
          <a:p>
            <a:endParaRPr lang="en-US" dirty="0"/>
          </a:p>
          <a:p>
            <a:endParaRPr lang="en-US" dirty="0"/>
          </a:p>
          <a:p>
            <a:endParaRPr lang="en-US" dirty="0"/>
          </a:p>
          <a:p>
            <a:pPr marL="0" indent="0">
              <a:buNone/>
            </a:pPr>
            <a:br>
              <a:rPr lang="en-US" dirty="0"/>
            </a:br>
            <a:endParaRPr lang="en-US" dirty="0"/>
          </a:p>
        </p:txBody>
      </p:sp>
      <p:pic>
        <p:nvPicPr>
          <p:cNvPr id="7" name="Picture 6">
            <a:extLst>
              <a:ext uri="{FF2B5EF4-FFF2-40B4-BE49-F238E27FC236}">
                <a16:creationId xmlns:a16="http://schemas.microsoft.com/office/drawing/2014/main" id="{2A0E85F8-BD5A-46E4-A6E3-15D25BE2DCFE}"/>
              </a:ext>
            </a:extLst>
          </p:cNvPr>
          <p:cNvPicPr>
            <a:picLocks noChangeAspect="1"/>
          </p:cNvPicPr>
          <p:nvPr/>
        </p:nvPicPr>
        <p:blipFill>
          <a:blip r:embed="rId2"/>
          <a:stretch>
            <a:fillRect/>
          </a:stretch>
        </p:blipFill>
        <p:spPr>
          <a:xfrm>
            <a:off x="1050512" y="3636017"/>
            <a:ext cx="7848600" cy="1228725"/>
          </a:xfrm>
          <a:prstGeom prst="rect">
            <a:avLst/>
          </a:prstGeom>
        </p:spPr>
      </p:pic>
    </p:spTree>
    <p:extLst>
      <p:ext uri="{BB962C8B-B14F-4D97-AF65-F5344CB8AC3E}">
        <p14:creationId xmlns:p14="http://schemas.microsoft.com/office/powerpoint/2010/main" val="219879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BE75A6-3B8D-48A6-9777-57F3E0468B67}"/>
              </a:ext>
            </a:extLst>
          </p:cNvPr>
          <p:cNvSpPr/>
          <p:nvPr/>
        </p:nvSpPr>
        <p:spPr>
          <a:xfrm>
            <a:off x="6412126" y="1870306"/>
            <a:ext cx="5613620" cy="3970318"/>
          </a:xfrm>
          <a:prstGeom prst="rect">
            <a:avLst/>
          </a:prstGeom>
        </p:spPr>
        <p:txBody>
          <a:bodyPr wrap="square">
            <a:spAutoFit/>
          </a:bodyPr>
          <a:lstStyle/>
          <a:p>
            <a:pPr marL="342900" indent="-342900" eaLnBrk="1" hangingPunct="1">
              <a:spcBef>
                <a:spcPts val="1200"/>
              </a:spcBef>
              <a:buClr>
                <a:srgbClr val="80BD01"/>
              </a:buClr>
              <a:buFont typeface="Arial Black" panose="020B0A04020102020204" pitchFamily="34" charset="0"/>
              <a:buChar char="&gt;"/>
              <a:defRPr/>
            </a:pPr>
            <a:r>
              <a:rPr lang="en-US" sz="2400" dirty="0">
                <a:latin typeface="Titillium Web" panose="00000500000000000000" pitchFamily="2" charset="0"/>
                <a:ea typeface="Roboto" panose="02000000000000000000" pitchFamily="2" charset="0"/>
                <a:cs typeface="Lao UI" panose="020B0502040204020203" pitchFamily="34" charset="0"/>
              </a:rPr>
              <a:t>Headquartered in Cleveland, OH</a:t>
            </a:r>
          </a:p>
          <a:p>
            <a:pPr marL="342900" indent="-342900" eaLnBrk="1" hangingPunct="1">
              <a:spcBef>
                <a:spcPts val="1200"/>
              </a:spcBef>
              <a:buClr>
                <a:srgbClr val="80BD01"/>
              </a:buClr>
              <a:buFont typeface="Arial Black" panose="020B0A04020102020204" pitchFamily="34" charset="0"/>
              <a:buChar char="&gt;"/>
              <a:defRPr/>
            </a:pPr>
            <a:r>
              <a:rPr lang="en-US" sz="2400" dirty="0">
                <a:latin typeface="Titillium Web" panose="00000500000000000000" pitchFamily="2" charset="0"/>
                <a:ea typeface="Roboto" panose="02000000000000000000" pitchFamily="2" charset="0"/>
                <a:cs typeface="Lao UI" panose="020B0502040204020203" pitchFamily="34" charset="0"/>
              </a:rPr>
              <a:t>Founded in 1993</a:t>
            </a:r>
          </a:p>
          <a:p>
            <a:pPr marL="342900" indent="-342900" eaLnBrk="1" hangingPunct="1">
              <a:spcBef>
                <a:spcPts val="1200"/>
              </a:spcBef>
              <a:buClr>
                <a:srgbClr val="80BD01"/>
              </a:buClr>
              <a:buFont typeface="Arial Black" panose="020B0A04020102020204" pitchFamily="34" charset="0"/>
              <a:buChar char="&gt;"/>
              <a:defRPr/>
            </a:pPr>
            <a:r>
              <a:rPr lang="en-US" sz="2400" dirty="0">
                <a:latin typeface="Titillium Web" panose="00000500000000000000" pitchFamily="2" charset="0"/>
                <a:ea typeface="Roboto" panose="02000000000000000000" pitchFamily="2" charset="0"/>
                <a:cs typeface="Lao UI" panose="020B0502040204020203" pitchFamily="34" charset="0"/>
              </a:rPr>
              <a:t>Custom Application Development roots</a:t>
            </a:r>
          </a:p>
          <a:p>
            <a:pPr marL="342900" indent="-342900" eaLnBrk="1" hangingPunct="1">
              <a:spcBef>
                <a:spcPts val="1200"/>
              </a:spcBef>
              <a:buClr>
                <a:srgbClr val="80BD01"/>
              </a:buClr>
              <a:buFont typeface="Arial Black" panose="020B0A04020102020204" pitchFamily="34" charset="0"/>
              <a:buChar char="&gt;"/>
              <a:defRPr/>
            </a:pPr>
            <a:r>
              <a:rPr lang="en-US" sz="2400" dirty="0">
                <a:latin typeface="Titillium Web" panose="00000500000000000000" pitchFamily="2" charset="0"/>
                <a:ea typeface="Roboto" panose="02000000000000000000" pitchFamily="2" charset="0"/>
                <a:cs typeface="Lao UI" panose="020B0502040204020203" pitchFamily="34" charset="0"/>
              </a:rPr>
              <a:t>Sitecore Partner since 2008</a:t>
            </a:r>
          </a:p>
          <a:p>
            <a:pPr marL="342900" lvl="2" indent="-342900" eaLnBrk="1" hangingPunct="1">
              <a:spcBef>
                <a:spcPts val="1200"/>
              </a:spcBef>
              <a:buClr>
                <a:srgbClr val="80BD01"/>
              </a:buClr>
              <a:buFont typeface="Arial Black" panose="020B0A04020102020204" pitchFamily="34" charset="0"/>
              <a:buChar char="&gt;"/>
              <a:defRPr/>
            </a:pPr>
            <a:r>
              <a:rPr lang="en-US" sz="2400" dirty="0">
                <a:latin typeface="Titillium Web" panose="00000500000000000000" pitchFamily="2" charset="0"/>
                <a:ea typeface="Roboto" panose="02000000000000000000" pitchFamily="2" charset="0"/>
                <a:cs typeface="Lao UI" panose="020B0502040204020203" pitchFamily="34" charset="0"/>
              </a:rPr>
              <a:t>More than 100 Sitecore Projects</a:t>
            </a:r>
          </a:p>
          <a:p>
            <a:pPr marL="342900" lvl="2" indent="-342900" eaLnBrk="1" hangingPunct="1">
              <a:spcBef>
                <a:spcPts val="1200"/>
              </a:spcBef>
              <a:buClr>
                <a:srgbClr val="80BD01"/>
              </a:buClr>
              <a:buFont typeface="Arial Black" panose="020B0A04020102020204" pitchFamily="34" charset="0"/>
              <a:buChar char="&gt;"/>
              <a:defRPr/>
            </a:pPr>
            <a:r>
              <a:rPr lang="en-US" sz="2400" dirty="0">
                <a:latin typeface="Titillium Web" panose="00000500000000000000" pitchFamily="2" charset="0"/>
                <a:ea typeface="Roboto" panose="02000000000000000000" pitchFamily="2" charset="0"/>
                <a:cs typeface="Lao UI" panose="020B0502040204020203" pitchFamily="34" charset="0"/>
              </a:rPr>
              <a:t>45+ Certified Sitecore Developers</a:t>
            </a:r>
          </a:p>
          <a:p>
            <a:pPr marL="342900" lvl="2" indent="-342900" eaLnBrk="1" hangingPunct="1">
              <a:spcBef>
                <a:spcPts val="1200"/>
              </a:spcBef>
              <a:buClr>
                <a:srgbClr val="80BD01"/>
              </a:buClr>
              <a:buFont typeface="Arial Black" panose="020B0A04020102020204" pitchFamily="34" charset="0"/>
              <a:buChar char="&gt;"/>
              <a:defRPr/>
            </a:pPr>
            <a:r>
              <a:rPr lang="en-US" sz="2400" dirty="0">
                <a:latin typeface="Titillium Web" panose="00000500000000000000" pitchFamily="2" charset="0"/>
                <a:ea typeface="Roboto" panose="02000000000000000000" pitchFamily="2" charset="0"/>
                <a:cs typeface="Lao UI" panose="020B0502040204020203" pitchFamily="34" charset="0"/>
              </a:rPr>
              <a:t>I Work in a Basement in the Chicago Suburbs</a:t>
            </a:r>
          </a:p>
        </p:txBody>
      </p:sp>
      <p:sp>
        <p:nvSpPr>
          <p:cNvPr id="11" name="Title 10">
            <a:extLst>
              <a:ext uri="{FF2B5EF4-FFF2-40B4-BE49-F238E27FC236}">
                <a16:creationId xmlns:a16="http://schemas.microsoft.com/office/drawing/2014/main" id="{073D3B5C-961B-4219-981D-F69F1713A856}"/>
              </a:ext>
            </a:extLst>
          </p:cNvPr>
          <p:cNvSpPr>
            <a:spLocks noGrp="1"/>
          </p:cNvSpPr>
          <p:nvPr>
            <p:ph type="title"/>
          </p:nvPr>
        </p:nvSpPr>
        <p:spPr/>
        <p:txBody>
          <a:bodyPr>
            <a:normAutofit fontScale="90000"/>
          </a:bodyPr>
          <a:lstStyle/>
          <a:p>
            <a:pPr>
              <a:buClr>
                <a:srgbClr val="80BD01"/>
              </a:buClr>
            </a:pPr>
            <a:r>
              <a:rPr lang="en-US" dirty="0"/>
              <a:t>BACKGROUND</a:t>
            </a:r>
          </a:p>
        </p:txBody>
      </p:sp>
      <p:pic>
        <p:nvPicPr>
          <p:cNvPr id="4" name="Content Placeholder 3">
            <a:extLst>
              <a:ext uri="{FF2B5EF4-FFF2-40B4-BE49-F238E27FC236}">
                <a16:creationId xmlns:a16="http://schemas.microsoft.com/office/drawing/2014/main" id="{1689E9C4-F4EF-489F-B2C8-71ABAC2CA9D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1935133"/>
            <a:ext cx="5181600" cy="347133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8" name="Slide Number Placeholder 7">
            <a:extLst>
              <a:ext uri="{FF2B5EF4-FFF2-40B4-BE49-F238E27FC236}">
                <a16:creationId xmlns:a16="http://schemas.microsoft.com/office/drawing/2014/main" id="{52DEDFB0-0AA8-430B-9937-435532BAD5D0}"/>
              </a:ext>
            </a:extLst>
          </p:cNvPr>
          <p:cNvSpPr>
            <a:spLocks noGrp="1"/>
          </p:cNvSpPr>
          <p:nvPr>
            <p:ph type="sldNum" sz="quarter" idx="12"/>
          </p:nvPr>
        </p:nvSpPr>
        <p:spPr/>
        <p:txBody>
          <a:bodyPr/>
          <a:lstStyle/>
          <a:p>
            <a:fld id="{FD62A38B-D03A-4EA4-935E-A267BD3B7F67}" type="slidenum">
              <a:rPr lang="en-US" smtClean="0"/>
              <a:t>2</a:t>
            </a:fld>
            <a:endParaRPr lang="en-US"/>
          </a:p>
        </p:txBody>
      </p:sp>
    </p:spTree>
    <p:extLst>
      <p:ext uri="{BB962C8B-B14F-4D97-AF65-F5344CB8AC3E}">
        <p14:creationId xmlns:p14="http://schemas.microsoft.com/office/powerpoint/2010/main" val="4089178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D76A-CF40-41ED-B13F-62AF0F7AB953}"/>
              </a:ext>
            </a:extLst>
          </p:cNvPr>
          <p:cNvSpPr>
            <a:spLocks noGrp="1"/>
          </p:cNvSpPr>
          <p:nvPr>
            <p:ph type="title"/>
          </p:nvPr>
        </p:nvSpPr>
        <p:spPr/>
        <p:txBody>
          <a:bodyPr>
            <a:normAutofit fontScale="90000"/>
          </a:bodyPr>
          <a:lstStyle/>
          <a:p>
            <a:r>
              <a:rPr lang="en-US" dirty="0"/>
              <a:t>Backend Setup – Converter Continued</a:t>
            </a:r>
          </a:p>
        </p:txBody>
      </p:sp>
      <p:sp>
        <p:nvSpPr>
          <p:cNvPr id="4" name="Slide Number Placeholder 3">
            <a:extLst>
              <a:ext uri="{FF2B5EF4-FFF2-40B4-BE49-F238E27FC236}">
                <a16:creationId xmlns:a16="http://schemas.microsoft.com/office/drawing/2014/main" id="{A5E6D8FF-04EB-438B-8702-321766BD6C21}"/>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20</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50BE6A5B-E6D5-4FCC-9AF8-721F443CECDD}"/>
              </a:ext>
            </a:extLst>
          </p:cNvPr>
          <p:cNvSpPr>
            <a:spLocks noGrp="1"/>
          </p:cNvSpPr>
          <p:nvPr>
            <p:ph idx="1"/>
          </p:nvPr>
        </p:nvSpPr>
        <p:spPr/>
        <p:txBody>
          <a:bodyPr>
            <a:normAutofit lnSpcReduction="10000"/>
          </a:bodyPr>
          <a:lstStyle/>
          <a:p>
            <a:r>
              <a:rPr lang="en-US" dirty="0"/>
              <a:t>In the code you will notice a </a:t>
            </a:r>
            <a:r>
              <a:rPr lang="en-US" dirty="0" err="1"/>
              <a:t>ValueReader</a:t>
            </a:r>
            <a:r>
              <a:rPr lang="en-US" dirty="0"/>
              <a:t> and a </a:t>
            </a:r>
            <a:r>
              <a:rPr lang="en-US" dirty="0" err="1"/>
              <a:t>ValueWriter</a:t>
            </a:r>
            <a:r>
              <a:rPr lang="en-US" dirty="0"/>
              <a:t> are set. The </a:t>
            </a:r>
            <a:r>
              <a:rPr lang="en-US" dirty="0" err="1"/>
              <a:t>ValueReader</a:t>
            </a:r>
            <a:r>
              <a:rPr lang="en-US" dirty="0"/>
              <a:t> is used to read in the feed and match the fields for each Reddit blog item. The field definition is contained in the </a:t>
            </a:r>
            <a:r>
              <a:rPr lang="en-US" dirty="0" err="1"/>
              <a:t>stringValue</a:t>
            </a:r>
            <a:r>
              <a:rPr lang="en-US" dirty="0"/>
              <a:t>. The </a:t>
            </a:r>
            <a:r>
              <a:rPr lang="en-US" dirty="0" err="1"/>
              <a:t>ValueWriter</a:t>
            </a:r>
            <a:r>
              <a:rPr lang="en-US" dirty="0"/>
              <a:t> defines a new </a:t>
            </a:r>
            <a:r>
              <a:rPr lang="en-US" dirty="0" err="1"/>
              <a:t>PropertyValueWriter</a:t>
            </a:r>
            <a:r>
              <a:rPr lang="en-US" dirty="0"/>
              <a:t> class. That class is part of the DEF and used to convert the field values. (This code was changed in 2.1 versus previous versions so you might see this done differently).</a:t>
            </a:r>
          </a:p>
          <a:p>
            <a:endParaRPr lang="en-US" dirty="0"/>
          </a:p>
          <a:p>
            <a:endParaRPr lang="en-US" dirty="0"/>
          </a:p>
          <a:p>
            <a:endParaRPr lang="en-US" dirty="0"/>
          </a:p>
          <a:p>
            <a:pPr lvl="1"/>
            <a:br>
              <a:rPr lang="en-US" dirty="0"/>
            </a:br>
            <a:endParaRPr lang="en-US" dirty="0"/>
          </a:p>
        </p:txBody>
      </p:sp>
      <p:pic>
        <p:nvPicPr>
          <p:cNvPr id="3" name="Picture 2">
            <a:extLst>
              <a:ext uri="{FF2B5EF4-FFF2-40B4-BE49-F238E27FC236}">
                <a16:creationId xmlns:a16="http://schemas.microsoft.com/office/drawing/2014/main" id="{A8A9C62D-2A0F-470C-A447-690BD8930104}"/>
              </a:ext>
            </a:extLst>
          </p:cNvPr>
          <p:cNvPicPr>
            <a:picLocks noChangeAspect="1"/>
          </p:cNvPicPr>
          <p:nvPr/>
        </p:nvPicPr>
        <p:blipFill>
          <a:blip r:embed="rId2"/>
          <a:stretch>
            <a:fillRect/>
          </a:stretch>
        </p:blipFill>
        <p:spPr>
          <a:xfrm>
            <a:off x="1118980" y="3630025"/>
            <a:ext cx="8583285" cy="2473594"/>
          </a:xfrm>
          <a:prstGeom prst="rect">
            <a:avLst/>
          </a:prstGeom>
        </p:spPr>
      </p:pic>
    </p:spTree>
    <p:extLst>
      <p:ext uri="{BB962C8B-B14F-4D97-AF65-F5344CB8AC3E}">
        <p14:creationId xmlns:p14="http://schemas.microsoft.com/office/powerpoint/2010/main" val="53916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7C6-0137-45E8-9DC0-ECE6BB55B6AA}"/>
              </a:ext>
            </a:extLst>
          </p:cNvPr>
          <p:cNvSpPr>
            <a:spLocks noGrp="1"/>
          </p:cNvSpPr>
          <p:nvPr>
            <p:ph type="title"/>
          </p:nvPr>
        </p:nvSpPr>
        <p:spPr/>
        <p:txBody>
          <a:bodyPr>
            <a:normAutofit fontScale="90000"/>
          </a:bodyPr>
          <a:lstStyle/>
          <a:p>
            <a:r>
              <a:rPr lang="en-US" dirty="0"/>
              <a:t>Backend – Value Reader</a:t>
            </a:r>
          </a:p>
        </p:txBody>
      </p:sp>
      <p:sp>
        <p:nvSpPr>
          <p:cNvPr id="4" name="Slide Number Placeholder 3">
            <a:extLst>
              <a:ext uri="{FF2B5EF4-FFF2-40B4-BE49-F238E27FC236}">
                <a16:creationId xmlns:a16="http://schemas.microsoft.com/office/drawing/2014/main" id="{BDD811D6-78D0-4F21-A6BD-DC4A4E4E3F6F}"/>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21</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B5A0E347-17D4-4951-81F2-DB96A31F0167}"/>
              </a:ext>
            </a:extLst>
          </p:cNvPr>
          <p:cNvSpPr>
            <a:spLocks noGrp="1"/>
          </p:cNvSpPr>
          <p:nvPr>
            <p:ph idx="1"/>
          </p:nvPr>
        </p:nvSpPr>
        <p:spPr/>
        <p:txBody>
          <a:bodyPr/>
          <a:lstStyle/>
          <a:p>
            <a:r>
              <a:rPr lang="en-US" b="1" dirty="0" err="1"/>
              <a:t>RedditFeedValueReader.cs</a:t>
            </a:r>
            <a:endParaRPr lang="en-US" b="1" dirty="0"/>
          </a:p>
          <a:p>
            <a:r>
              <a:rPr lang="en-US" sz="2400" dirty="0"/>
              <a:t>This class will process the Reddit Post item and match field name with value. Title, </a:t>
            </a:r>
            <a:r>
              <a:rPr lang="en-US" sz="2400" dirty="0" err="1"/>
              <a:t>AuthorName</a:t>
            </a:r>
            <a:r>
              <a:rPr lang="en-US" sz="2400" dirty="0"/>
              <a:t>, </a:t>
            </a:r>
            <a:r>
              <a:rPr lang="en-US" sz="2400" dirty="0" err="1"/>
              <a:t>SelfText</a:t>
            </a:r>
            <a:r>
              <a:rPr lang="en-US" sz="2400" dirty="0"/>
              <a:t> </a:t>
            </a:r>
            <a:r>
              <a:rPr lang="en-US" sz="2400" dirty="0" err="1"/>
              <a:t>etc</a:t>
            </a:r>
            <a:r>
              <a:rPr lang="en-US" sz="2400" dirty="0"/>
              <a:t>… are field names in the Reddit feed. I believe you can name these differently, but I prefer to keep the same name as it is in the Reddit post item.</a:t>
            </a:r>
          </a:p>
          <a:p>
            <a:endParaRPr lang="en-US" dirty="0"/>
          </a:p>
          <a:p>
            <a:endParaRPr lang="en-US" dirty="0"/>
          </a:p>
        </p:txBody>
      </p:sp>
      <p:pic>
        <p:nvPicPr>
          <p:cNvPr id="8" name="Picture 7">
            <a:extLst>
              <a:ext uri="{FF2B5EF4-FFF2-40B4-BE49-F238E27FC236}">
                <a16:creationId xmlns:a16="http://schemas.microsoft.com/office/drawing/2014/main" id="{0FE0FA2C-D6C0-429C-A2E9-7B5BF80AEA70}"/>
              </a:ext>
            </a:extLst>
          </p:cNvPr>
          <p:cNvPicPr>
            <a:picLocks noChangeAspect="1"/>
          </p:cNvPicPr>
          <p:nvPr/>
        </p:nvPicPr>
        <p:blipFill>
          <a:blip r:embed="rId2"/>
          <a:stretch>
            <a:fillRect/>
          </a:stretch>
        </p:blipFill>
        <p:spPr>
          <a:xfrm>
            <a:off x="1072692" y="3051803"/>
            <a:ext cx="5196564" cy="3051816"/>
          </a:xfrm>
          <a:prstGeom prst="rect">
            <a:avLst/>
          </a:prstGeom>
        </p:spPr>
      </p:pic>
    </p:spTree>
    <p:extLst>
      <p:ext uri="{BB962C8B-B14F-4D97-AF65-F5344CB8AC3E}">
        <p14:creationId xmlns:p14="http://schemas.microsoft.com/office/powerpoint/2010/main" val="923934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7C6-0137-45E8-9DC0-ECE6BB55B6AA}"/>
              </a:ext>
            </a:extLst>
          </p:cNvPr>
          <p:cNvSpPr>
            <a:spLocks noGrp="1"/>
          </p:cNvSpPr>
          <p:nvPr>
            <p:ph type="title"/>
          </p:nvPr>
        </p:nvSpPr>
        <p:spPr/>
        <p:txBody>
          <a:bodyPr>
            <a:normAutofit fontScale="90000"/>
          </a:bodyPr>
          <a:lstStyle/>
          <a:p>
            <a:r>
              <a:rPr lang="en-US" dirty="0"/>
              <a:t>Backend – Value Reader Continued</a:t>
            </a:r>
          </a:p>
        </p:txBody>
      </p:sp>
      <p:sp>
        <p:nvSpPr>
          <p:cNvPr id="4" name="Slide Number Placeholder 3">
            <a:extLst>
              <a:ext uri="{FF2B5EF4-FFF2-40B4-BE49-F238E27FC236}">
                <a16:creationId xmlns:a16="http://schemas.microsoft.com/office/drawing/2014/main" id="{BDD811D6-78D0-4F21-A6BD-DC4A4E4E3F6F}"/>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22</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B5A0E347-17D4-4951-81F2-DB96A31F0167}"/>
              </a:ext>
            </a:extLst>
          </p:cNvPr>
          <p:cNvSpPr>
            <a:spLocks noGrp="1"/>
          </p:cNvSpPr>
          <p:nvPr>
            <p:ph idx="1"/>
          </p:nvPr>
        </p:nvSpPr>
        <p:spPr/>
        <p:txBody>
          <a:bodyPr/>
          <a:lstStyle/>
          <a:p>
            <a:endParaRPr lang="en-US" dirty="0"/>
          </a:p>
          <a:p>
            <a:endParaRPr lang="en-US" dirty="0"/>
          </a:p>
        </p:txBody>
      </p:sp>
      <p:pic>
        <p:nvPicPr>
          <p:cNvPr id="3" name="Picture 2">
            <a:extLst>
              <a:ext uri="{FF2B5EF4-FFF2-40B4-BE49-F238E27FC236}">
                <a16:creationId xmlns:a16="http://schemas.microsoft.com/office/drawing/2014/main" id="{B3A48455-B4F6-4370-BD80-D4A0481F7571}"/>
              </a:ext>
            </a:extLst>
          </p:cNvPr>
          <p:cNvPicPr>
            <a:picLocks noChangeAspect="1"/>
          </p:cNvPicPr>
          <p:nvPr/>
        </p:nvPicPr>
        <p:blipFill>
          <a:blip r:embed="rId2"/>
          <a:stretch>
            <a:fillRect/>
          </a:stretch>
        </p:blipFill>
        <p:spPr>
          <a:xfrm>
            <a:off x="770358" y="1424601"/>
            <a:ext cx="7772400" cy="2828925"/>
          </a:xfrm>
          <a:prstGeom prst="rect">
            <a:avLst/>
          </a:prstGeom>
        </p:spPr>
      </p:pic>
    </p:spTree>
    <p:extLst>
      <p:ext uri="{BB962C8B-B14F-4D97-AF65-F5344CB8AC3E}">
        <p14:creationId xmlns:p14="http://schemas.microsoft.com/office/powerpoint/2010/main" val="3718100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7C6-0137-45E8-9DC0-ECE6BB55B6AA}"/>
              </a:ext>
            </a:extLst>
          </p:cNvPr>
          <p:cNvSpPr>
            <a:spLocks noGrp="1"/>
          </p:cNvSpPr>
          <p:nvPr>
            <p:ph type="title"/>
          </p:nvPr>
        </p:nvSpPr>
        <p:spPr/>
        <p:txBody>
          <a:bodyPr>
            <a:normAutofit fontScale="90000"/>
          </a:bodyPr>
          <a:lstStyle/>
          <a:p>
            <a:r>
              <a:rPr lang="en-US" dirty="0"/>
              <a:t>Backend – Value Reader Continued</a:t>
            </a:r>
          </a:p>
        </p:txBody>
      </p:sp>
      <p:sp>
        <p:nvSpPr>
          <p:cNvPr id="4" name="Slide Number Placeholder 3">
            <a:extLst>
              <a:ext uri="{FF2B5EF4-FFF2-40B4-BE49-F238E27FC236}">
                <a16:creationId xmlns:a16="http://schemas.microsoft.com/office/drawing/2014/main" id="{BDD811D6-78D0-4F21-A6BD-DC4A4E4E3F6F}"/>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23</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B5A0E347-17D4-4951-81F2-DB96A31F0167}"/>
              </a:ext>
            </a:extLst>
          </p:cNvPr>
          <p:cNvSpPr>
            <a:spLocks noGrp="1"/>
          </p:cNvSpPr>
          <p:nvPr>
            <p:ph idx="1"/>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B352EBAD-BA0A-44C6-926D-770C01B825B4}"/>
              </a:ext>
            </a:extLst>
          </p:cNvPr>
          <p:cNvPicPr>
            <a:picLocks noChangeAspect="1"/>
          </p:cNvPicPr>
          <p:nvPr/>
        </p:nvPicPr>
        <p:blipFill>
          <a:blip r:embed="rId2"/>
          <a:stretch>
            <a:fillRect/>
          </a:stretch>
        </p:blipFill>
        <p:spPr>
          <a:xfrm>
            <a:off x="640080" y="1204687"/>
            <a:ext cx="10248900" cy="4600575"/>
          </a:xfrm>
          <a:prstGeom prst="rect">
            <a:avLst/>
          </a:prstGeom>
        </p:spPr>
      </p:pic>
    </p:spTree>
    <p:extLst>
      <p:ext uri="{BB962C8B-B14F-4D97-AF65-F5344CB8AC3E}">
        <p14:creationId xmlns:p14="http://schemas.microsoft.com/office/powerpoint/2010/main" val="997098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7C6-0137-45E8-9DC0-ECE6BB55B6AA}"/>
              </a:ext>
            </a:extLst>
          </p:cNvPr>
          <p:cNvSpPr>
            <a:spLocks noGrp="1"/>
          </p:cNvSpPr>
          <p:nvPr>
            <p:ph type="title"/>
          </p:nvPr>
        </p:nvSpPr>
        <p:spPr/>
        <p:txBody>
          <a:bodyPr>
            <a:normAutofit fontScale="90000"/>
          </a:bodyPr>
          <a:lstStyle/>
          <a:p>
            <a:r>
              <a:rPr lang="en-US" dirty="0"/>
              <a:t>Backend – Value Reader Continued</a:t>
            </a:r>
          </a:p>
        </p:txBody>
      </p:sp>
      <p:sp>
        <p:nvSpPr>
          <p:cNvPr id="4" name="Slide Number Placeholder 3">
            <a:extLst>
              <a:ext uri="{FF2B5EF4-FFF2-40B4-BE49-F238E27FC236}">
                <a16:creationId xmlns:a16="http://schemas.microsoft.com/office/drawing/2014/main" id="{BDD811D6-78D0-4F21-A6BD-DC4A4E4E3F6F}"/>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24</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B5A0E347-17D4-4951-81F2-DB96A31F0167}"/>
              </a:ext>
            </a:extLst>
          </p:cNvPr>
          <p:cNvSpPr>
            <a:spLocks noGrp="1"/>
          </p:cNvSpPr>
          <p:nvPr>
            <p:ph idx="1"/>
          </p:nvPr>
        </p:nvSpPr>
        <p:spPr/>
        <p:txBody>
          <a:bodyPr/>
          <a:lstStyle/>
          <a:p>
            <a:endParaRPr lang="en-US" dirty="0"/>
          </a:p>
          <a:p>
            <a:endParaRPr lang="en-US" dirty="0"/>
          </a:p>
        </p:txBody>
      </p:sp>
      <p:pic>
        <p:nvPicPr>
          <p:cNvPr id="3" name="Picture 2">
            <a:extLst>
              <a:ext uri="{FF2B5EF4-FFF2-40B4-BE49-F238E27FC236}">
                <a16:creationId xmlns:a16="http://schemas.microsoft.com/office/drawing/2014/main" id="{BDCF0EC1-07AF-4AEF-9BB5-77FD915E23BF}"/>
              </a:ext>
            </a:extLst>
          </p:cNvPr>
          <p:cNvPicPr>
            <a:picLocks noChangeAspect="1"/>
          </p:cNvPicPr>
          <p:nvPr/>
        </p:nvPicPr>
        <p:blipFill>
          <a:blip r:embed="rId2"/>
          <a:stretch>
            <a:fillRect/>
          </a:stretch>
        </p:blipFill>
        <p:spPr>
          <a:xfrm>
            <a:off x="408438" y="1295400"/>
            <a:ext cx="9534525" cy="4191000"/>
          </a:xfrm>
          <a:prstGeom prst="rect">
            <a:avLst/>
          </a:prstGeom>
        </p:spPr>
      </p:pic>
    </p:spTree>
    <p:extLst>
      <p:ext uri="{BB962C8B-B14F-4D97-AF65-F5344CB8AC3E}">
        <p14:creationId xmlns:p14="http://schemas.microsoft.com/office/powerpoint/2010/main" val="4194754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7CC4-964C-482B-9096-DCBFDA3700FA}"/>
              </a:ext>
            </a:extLst>
          </p:cNvPr>
          <p:cNvSpPr>
            <a:spLocks noGrp="1"/>
          </p:cNvSpPr>
          <p:nvPr>
            <p:ph type="title"/>
          </p:nvPr>
        </p:nvSpPr>
        <p:spPr/>
        <p:txBody>
          <a:bodyPr>
            <a:normAutofit fontScale="90000"/>
          </a:bodyPr>
          <a:lstStyle/>
          <a:p>
            <a:r>
              <a:rPr lang="en-US" dirty="0"/>
              <a:t>Backend – End Point</a:t>
            </a:r>
          </a:p>
        </p:txBody>
      </p:sp>
      <p:sp>
        <p:nvSpPr>
          <p:cNvPr id="4" name="Slide Number Placeholder 3">
            <a:extLst>
              <a:ext uri="{FF2B5EF4-FFF2-40B4-BE49-F238E27FC236}">
                <a16:creationId xmlns:a16="http://schemas.microsoft.com/office/drawing/2014/main" id="{77DF93F5-CCE9-400C-B34B-1140DD031F01}"/>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25</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1DAFF06B-D049-4F14-BC0A-EFCF4AF1B810}"/>
              </a:ext>
            </a:extLst>
          </p:cNvPr>
          <p:cNvSpPr>
            <a:spLocks noGrp="1"/>
          </p:cNvSpPr>
          <p:nvPr>
            <p:ph idx="1"/>
          </p:nvPr>
        </p:nvSpPr>
        <p:spPr/>
        <p:txBody>
          <a:bodyPr/>
          <a:lstStyle/>
          <a:p>
            <a:r>
              <a:rPr lang="en-US" b="1" dirty="0" err="1"/>
              <a:t>RedditEndPoint.cs</a:t>
            </a:r>
            <a:endParaRPr lang="en-US" b="1" dirty="0"/>
          </a:p>
          <a:p>
            <a:r>
              <a:rPr lang="en-US" sz="2000" dirty="0"/>
              <a:t>The Reddit End Point will have the information for the Blog Path in Reddit. The </a:t>
            </a:r>
            <a:r>
              <a:rPr lang="en-US" sz="2000" dirty="0" err="1"/>
              <a:t>TemplateId</a:t>
            </a:r>
            <a:r>
              <a:rPr lang="en-US" sz="2000" dirty="0"/>
              <a:t> defined points to the </a:t>
            </a:r>
            <a:r>
              <a:rPr lang="en-US" sz="2000" dirty="0" err="1"/>
              <a:t>RedditEndPoint</a:t>
            </a:r>
            <a:r>
              <a:rPr lang="en-US" sz="2000" dirty="0"/>
              <a:t> template. Settings are returned and added to the plugin. The plugin is required to be implemented by the pipeline converter and processor.</a:t>
            </a:r>
          </a:p>
          <a:p>
            <a:pPr marL="0" indent="0">
              <a:buNone/>
            </a:pPr>
            <a:br>
              <a:rPr lang="en-US" dirty="0"/>
            </a:br>
            <a:endParaRPr lang="en-US" dirty="0"/>
          </a:p>
        </p:txBody>
      </p:sp>
      <p:pic>
        <p:nvPicPr>
          <p:cNvPr id="6" name="Picture 5">
            <a:extLst>
              <a:ext uri="{FF2B5EF4-FFF2-40B4-BE49-F238E27FC236}">
                <a16:creationId xmlns:a16="http://schemas.microsoft.com/office/drawing/2014/main" id="{C8A49D9A-BC36-49B5-B59B-175F930A3A86}"/>
              </a:ext>
            </a:extLst>
          </p:cNvPr>
          <p:cNvPicPr>
            <a:picLocks noChangeAspect="1"/>
          </p:cNvPicPr>
          <p:nvPr/>
        </p:nvPicPr>
        <p:blipFill>
          <a:blip r:embed="rId2"/>
          <a:stretch>
            <a:fillRect/>
          </a:stretch>
        </p:blipFill>
        <p:spPr>
          <a:xfrm>
            <a:off x="1160310" y="2608407"/>
            <a:ext cx="7236295" cy="3332824"/>
          </a:xfrm>
          <a:prstGeom prst="rect">
            <a:avLst/>
          </a:prstGeom>
        </p:spPr>
      </p:pic>
    </p:spTree>
    <p:extLst>
      <p:ext uri="{BB962C8B-B14F-4D97-AF65-F5344CB8AC3E}">
        <p14:creationId xmlns:p14="http://schemas.microsoft.com/office/powerpoint/2010/main" val="718506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7CC4-964C-482B-9096-DCBFDA3700FA}"/>
              </a:ext>
            </a:extLst>
          </p:cNvPr>
          <p:cNvSpPr>
            <a:spLocks noGrp="1"/>
          </p:cNvSpPr>
          <p:nvPr>
            <p:ph type="title"/>
          </p:nvPr>
        </p:nvSpPr>
        <p:spPr/>
        <p:txBody>
          <a:bodyPr>
            <a:normAutofit fontScale="90000"/>
          </a:bodyPr>
          <a:lstStyle/>
          <a:p>
            <a:r>
              <a:rPr lang="en-US" dirty="0"/>
              <a:t>Backend – End Point - Continued</a:t>
            </a:r>
          </a:p>
        </p:txBody>
      </p:sp>
      <p:sp>
        <p:nvSpPr>
          <p:cNvPr id="4" name="Slide Number Placeholder 3">
            <a:extLst>
              <a:ext uri="{FF2B5EF4-FFF2-40B4-BE49-F238E27FC236}">
                <a16:creationId xmlns:a16="http://schemas.microsoft.com/office/drawing/2014/main" id="{77DF93F5-CCE9-400C-B34B-1140DD031F01}"/>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26</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1DAFF06B-D049-4F14-BC0A-EFCF4AF1B810}"/>
              </a:ext>
            </a:extLst>
          </p:cNvPr>
          <p:cNvSpPr>
            <a:spLocks noGrp="1"/>
          </p:cNvSpPr>
          <p:nvPr>
            <p:ph idx="1"/>
          </p:nvPr>
        </p:nvSpPr>
        <p:spPr/>
        <p:txBody>
          <a:bodyPr/>
          <a:lstStyle/>
          <a:p>
            <a:r>
              <a:rPr lang="en-US" dirty="0"/>
              <a:t>This is the model plug in code:</a:t>
            </a:r>
          </a:p>
          <a:p>
            <a:pPr marL="0" indent="0">
              <a:buNone/>
            </a:pPr>
            <a:br>
              <a:rPr lang="en-US" dirty="0"/>
            </a:br>
            <a:endParaRPr lang="en-US" dirty="0"/>
          </a:p>
        </p:txBody>
      </p:sp>
      <p:pic>
        <p:nvPicPr>
          <p:cNvPr id="5" name="Picture 4">
            <a:extLst>
              <a:ext uri="{FF2B5EF4-FFF2-40B4-BE49-F238E27FC236}">
                <a16:creationId xmlns:a16="http://schemas.microsoft.com/office/drawing/2014/main" id="{8130D77F-EAA8-4A86-B1C5-DFC189219401}"/>
              </a:ext>
            </a:extLst>
          </p:cNvPr>
          <p:cNvPicPr>
            <a:picLocks noChangeAspect="1"/>
          </p:cNvPicPr>
          <p:nvPr/>
        </p:nvPicPr>
        <p:blipFill>
          <a:blip r:embed="rId2"/>
          <a:stretch>
            <a:fillRect/>
          </a:stretch>
        </p:blipFill>
        <p:spPr>
          <a:xfrm>
            <a:off x="1055400" y="1884844"/>
            <a:ext cx="5267325" cy="2286000"/>
          </a:xfrm>
          <a:prstGeom prst="rect">
            <a:avLst/>
          </a:prstGeom>
        </p:spPr>
      </p:pic>
    </p:spTree>
    <p:extLst>
      <p:ext uri="{BB962C8B-B14F-4D97-AF65-F5344CB8AC3E}">
        <p14:creationId xmlns:p14="http://schemas.microsoft.com/office/powerpoint/2010/main" val="2494053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7CC4-964C-482B-9096-DCBFDA3700FA}"/>
              </a:ext>
            </a:extLst>
          </p:cNvPr>
          <p:cNvSpPr>
            <a:spLocks noGrp="1"/>
          </p:cNvSpPr>
          <p:nvPr>
            <p:ph type="title"/>
          </p:nvPr>
        </p:nvSpPr>
        <p:spPr/>
        <p:txBody>
          <a:bodyPr>
            <a:normAutofit fontScale="90000"/>
          </a:bodyPr>
          <a:lstStyle/>
          <a:p>
            <a:r>
              <a:rPr lang="en-US" dirty="0"/>
              <a:t>Backend – End Point - Continued</a:t>
            </a:r>
          </a:p>
        </p:txBody>
      </p:sp>
      <p:sp>
        <p:nvSpPr>
          <p:cNvPr id="4" name="Slide Number Placeholder 3">
            <a:extLst>
              <a:ext uri="{FF2B5EF4-FFF2-40B4-BE49-F238E27FC236}">
                <a16:creationId xmlns:a16="http://schemas.microsoft.com/office/drawing/2014/main" id="{77DF93F5-CCE9-400C-B34B-1140DD031F01}"/>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27</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1DAFF06B-D049-4F14-BC0A-EFCF4AF1B810}"/>
              </a:ext>
            </a:extLst>
          </p:cNvPr>
          <p:cNvSpPr>
            <a:spLocks noGrp="1"/>
          </p:cNvSpPr>
          <p:nvPr>
            <p:ph idx="1"/>
          </p:nvPr>
        </p:nvSpPr>
        <p:spPr/>
        <p:txBody>
          <a:bodyPr/>
          <a:lstStyle/>
          <a:p>
            <a:r>
              <a:rPr lang="en-US" dirty="0"/>
              <a:t>This is values of the Reddit Endpoint. You can see that the Converter Type points to the </a:t>
            </a:r>
            <a:r>
              <a:rPr lang="en-US" dirty="0" err="1"/>
              <a:t>RedditEndPoint</a:t>
            </a:r>
            <a:r>
              <a:rPr lang="en-US" dirty="0"/>
              <a:t> class.</a:t>
            </a:r>
          </a:p>
          <a:p>
            <a:endParaRPr lang="en-US" dirty="0"/>
          </a:p>
        </p:txBody>
      </p:sp>
      <p:pic>
        <p:nvPicPr>
          <p:cNvPr id="6" name="Picture 5">
            <a:extLst>
              <a:ext uri="{FF2B5EF4-FFF2-40B4-BE49-F238E27FC236}">
                <a16:creationId xmlns:a16="http://schemas.microsoft.com/office/drawing/2014/main" id="{B539EF6C-0685-4D49-9CB4-BE5E6759E3AA}"/>
              </a:ext>
            </a:extLst>
          </p:cNvPr>
          <p:cNvPicPr>
            <a:picLocks noChangeAspect="1"/>
          </p:cNvPicPr>
          <p:nvPr/>
        </p:nvPicPr>
        <p:blipFill>
          <a:blip r:embed="rId2"/>
          <a:stretch>
            <a:fillRect/>
          </a:stretch>
        </p:blipFill>
        <p:spPr>
          <a:xfrm>
            <a:off x="979294" y="2139841"/>
            <a:ext cx="7303124" cy="3417443"/>
          </a:xfrm>
          <a:prstGeom prst="rect">
            <a:avLst/>
          </a:prstGeom>
        </p:spPr>
      </p:pic>
    </p:spTree>
    <p:extLst>
      <p:ext uri="{BB962C8B-B14F-4D97-AF65-F5344CB8AC3E}">
        <p14:creationId xmlns:p14="http://schemas.microsoft.com/office/powerpoint/2010/main" val="4091252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7CC4-964C-482B-9096-DCBFDA3700FA}"/>
              </a:ext>
            </a:extLst>
          </p:cNvPr>
          <p:cNvSpPr>
            <a:spLocks noGrp="1"/>
          </p:cNvSpPr>
          <p:nvPr>
            <p:ph type="title"/>
          </p:nvPr>
        </p:nvSpPr>
        <p:spPr/>
        <p:txBody>
          <a:bodyPr>
            <a:normAutofit fontScale="90000"/>
          </a:bodyPr>
          <a:lstStyle/>
          <a:p>
            <a:r>
              <a:rPr lang="en-US" dirty="0"/>
              <a:t>Backend – End Point - Continued</a:t>
            </a:r>
          </a:p>
        </p:txBody>
      </p:sp>
      <p:sp>
        <p:nvSpPr>
          <p:cNvPr id="4" name="Slide Number Placeholder 3">
            <a:extLst>
              <a:ext uri="{FF2B5EF4-FFF2-40B4-BE49-F238E27FC236}">
                <a16:creationId xmlns:a16="http://schemas.microsoft.com/office/drawing/2014/main" id="{77DF93F5-CCE9-400C-B34B-1140DD031F01}"/>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28</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1DAFF06B-D049-4F14-BC0A-EFCF4AF1B810}"/>
              </a:ext>
            </a:extLst>
          </p:cNvPr>
          <p:cNvSpPr>
            <a:spLocks noGrp="1"/>
          </p:cNvSpPr>
          <p:nvPr>
            <p:ph idx="1"/>
          </p:nvPr>
        </p:nvSpPr>
        <p:spPr/>
        <p:txBody>
          <a:bodyPr/>
          <a:lstStyle/>
          <a:p>
            <a:r>
              <a:rPr lang="en-US" dirty="0"/>
              <a:t>More about this later, but as you can see in the Reddit Pipeline Step the Reddit Endpoint is selected. Now you can see how this all ties together.</a:t>
            </a:r>
          </a:p>
          <a:p>
            <a:endParaRPr lang="en-US" dirty="0"/>
          </a:p>
        </p:txBody>
      </p:sp>
      <p:pic>
        <p:nvPicPr>
          <p:cNvPr id="5" name="Picture 4">
            <a:extLst>
              <a:ext uri="{FF2B5EF4-FFF2-40B4-BE49-F238E27FC236}">
                <a16:creationId xmlns:a16="http://schemas.microsoft.com/office/drawing/2014/main" id="{D510E904-23F1-41DB-BECE-23553504F923}"/>
              </a:ext>
            </a:extLst>
          </p:cNvPr>
          <p:cNvPicPr>
            <a:picLocks noChangeAspect="1"/>
          </p:cNvPicPr>
          <p:nvPr/>
        </p:nvPicPr>
        <p:blipFill>
          <a:blip r:embed="rId2"/>
          <a:stretch>
            <a:fillRect/>
          </a:stretch>
        </p:blipFill>
        <p:spPr>
          <a:xfrm>
            <a:off x="838200" y="2618422"/>
            <a:ext cx="8124825" cy="2352675"/>
          </a:xfrm>
          <a:prstGeom prst="rect">
            <a:avLst/>
          </a:prstGeom>
        </p:spPr>
      </p:pic>
    </p:spTree>
    <p:extLst>
      <p:ext uri="{BB962C8B-B14F-4D97-AF65-F5344CB8AC3E}">
        <p14:creationId xmlns:p14="http://schemas.microsoft.com/office/powerpoint/2010/main" val="3955726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236D-EAF4-44B5-853E-2E942D4CA1E9}"/>
              </a:ext>
            </a:extLst>
          </p:cNvPr>
          <p:cNvSpPr>
            <a:spLocks noGrp="1"/>
          </p:cNvSpPr>
          <p:nvPr>
            <p:ph type="title"/>
          </p:nvPr>
        </p:nvSpPr>
        <p:spPr/>
        <p:txBody>
          <a:bodyPr>
            <a:normAutofit fontScale="90000"/>
          </a:bodyPr>
          <a:lstStyle/>
          <a:p>
            <a:r>
              <a:rPr lang="en-US" dirty="0"/>
              <a:t>Backend – End Point Converter - Continued</a:t>
            </a:r>
          </a:p>
        </p:txBody>
      </p:sp>
      <p:sp>
        <p:nvSpPr>
          <p:cNvPr id="4" name="Slide Number Placeholder 3">
            <a:extLst>
              <a:ext uri="{FF2B5EF4-FFF2-40B4-BE49-F238E27FC236}">
                <a16:creationId xmlns:a16="http://schemas.microsoft.com/office/drawing/2014/main" id="{142C8FBB-FFEE-45C6-AB1E-7D2468192153}"/>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29</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34DB221B-29CC-4425-B659-9AE09BCBAA56}"/>
              </a:ext>
            </a:extLst>
          </p:cNvPr>
          <p:cNvSpPr>
            <a:spLocks noGrp="1"/>
          </p:cNvSpPr>
          <p:nvPr>
            <p:ph idx="1"/>
          </p:nvPr>
        </p:nvSpPr>
        <p:spPr/>
        <p:txBody>
          <a:bodyPr/>
          <a:lstStyle/>
          <a:p>
            <a:r>
              <a:rPr lang="en-US" sz="2000" dirty="0"/>
              <a:t>Looking in Sitecore you can see where they Converter Type points to the Endpoint Converter and also the Processor Type which will get called and receive the end point information and do the Reddit Feed processing. </a:t>
            </a:r>
          </a:p>
          <a:p>
            <a:pPr marL="0" indent="0">
              <a:buNone/>
            </a:pPr>
            <a:br>
              <a:rPr lang="en-US" dirty="0"/>
            </a:br>
            <a:endParaRPr lang="en-US" dirty="0"/>
          </a:p>
        </p:txBody>
      </p:sp>
      <p:pic>
        <p:nvPicPr>
          <p:cNvPr id="6" name="Picture 5">
            <a:extLst>
              <a:ext uri="{FF2B5EF4-FFF2-40B4-BE49-F238E27FC236}">
                <a16:creationId xmlns:a16="http://schemas.microsoft.com/office/drawing/2014/main" id="{4FB5E384-6709-4D99-B1EE-F6507D9A8545}"/>
              </a:ext>
            </a:extLst>
          </p:cNvPr>
          <p:cNvPicPr>
            <a:picLocks noChangeAspect="1"/>
          </p:cNvPicPr>
          <p:nvPr/>
        </p:nvPicPr>
        <p:blipFill>
          <a:blip r:embed="rId2"/>
          <a:stretch>
            <a:fillRect/>
          </a:stretch>
        </p:blipFill>
        <p:spPr>
          <a:xfrm>
            <a:off x="1124913" y="2211591"/>
            <a:ext cx="6919482" cy="3567569"/>
          </a:xfrm>
          <a:prstGeom prst="rect">
            <a:avLst/>
          </a:prstGeom>
        </p:spPr>
      </p:pic>
    </p:spTree>
    <p:extLst>
      <p:ext uri="{BB962C8B-B14F-4D97-AF65-F5344CB8AC3E}">
        <p14:creationId xmlns:p14="http://schemas.microsoft.com/office/powerpoint/2010/main" val="2544306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Related image">
            <a:extLst>
              <a:ext uri="{FF2B5EF4-FFF2-40B4-BE49-F238E27FC236}">
                <a16:creationId xmlns:a16="http://schemas.microsoft.com/office/drawing/2014/main" id="{03C75EC7-9A41-409F-BEDC-70C0A0C321BE}"/>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52096" b="98503" l="400" r="99700">
                        <a14:foregroundMark x1="200" y1="63473" x2="4500" y2="62725"/>
                        <a14:foregroundMark x1="4500" y1="62725" x2="13500" y2="71557"/>
                        <a14:foregroundMark x1="1300" y1="63772" x2="400" y2="63323"/>
                        <a14:foregroundMark x1="3600" y1="78144" x2="8200" y2="76198"/>
                        <a14:foregroundMark x1="8200" y1="76198" x2="13500" y2="76198"/>
                        <a14:foregroundMark x1="13500" y1="76198" x2="14300" y2="76198"/>
                        <a14:foregroundMark x1="3500" y1="85329" x2="26000" y2="82934"/>
                        <a14:foregroundMark x1="1800" y1="74551" x2="1700" y2="81138"/>
                        <a14:foregroundMark x1="1700" y1="81138" x2="2600" y2="86228"/>
                        <a14:foregroundMark x1="1100" y1="91617" x2="13500" y2="89222"/>
                        <a14:foregroundMark x1="13500" y1="89222" x2="41800" y2="93563"/>
                        <a14:foregroundMark x1="1100" y1="95210" x2="17400" y2="93713"/>
                        <a14:foregroundMark x1="17400" y1="93713" x2="23400" y2="94162"/>
                        <a14:foregroundMark x1="23400" y1="94162" x2="36900" y2="92066"/>
                        <a14:foregroundMark x1="36900" y1="92066" x2="36900" y2="92066"/>
                        <a14:foregroundMark x1="49200" y1="97305" x2="63400" y2="94162"/>
                        <a14:foregroundMark x1="63400" y1="94162" x2="70300" y2="94311"/>
                        <a14:foregroundMark x1="70300" y1="94311" x2="85600" y2="92365"/>
                        <a14:foregroundMark x1="85600" y1="92365" x2="97900" y2="94012"/>
                        <a14:foregroundMark x1="88000" y1="80838" x2="90600" y2="75449"/>
                        <a14:foregroundMark x1="90600" y1="75449" x2="93900" y2="71707"/>
                        <a14:foregroundMark x1="93900" y1="71707" x2="93900" y2="71707"/>
                        <a14:foregroundMark x1="96000" y1="98503" x2="99700" y2="96856"/>
                        <a14:foregroundMark x1="74400" y1="53443" x2="75600" y2="52096"/>
                        <a14:foregroundMark x1="45000" y1="73353" x2="45900" y2="68114"/>
                        <a14:foregroundMark x1="48300" y1="78743" x2="50200" y2="73054"/>
                        <a14:foregroundMark x1="50200" y1="73054" x2="50600" y2="70210"/>
                        <a14:foregroundMark x1="50000" y1="69910" x2="50000" y2="69910"/>
                        <a14:foregroundMark x1="50000" y1="69461" x2="50000" y2="69461"/>
                        <a14:foregroundMark x1="54000" y1="75000" x2="54000" y2="75000"/>
                        <a14:foregroundMark x1="53700" y1="75299" x2="53700" y2="75299"/>
                        <a14:foregroundMark x1="53400" y1="75599" x2="53400" y2="75599"/>
                        <a14:foregroundMark x1="88800" y1="61078" x2="89200" y2="61078"/>
                        <a14:foregroundMark x1="89700" y1="60629" x2="89700" y2="60629"/>
                      </a14:backgroundRemoval>
                    </a14:imgEffect>
                  </a14:imgLayer>
                </a14:imgProps>
              </a:ext>
              <a:ext uri="{28A0092B-C50C-407E-A947-70E740481C1C}">
                <a14:useLocalDpi xmlns:a14="http://schemas.microsoft.com/office/drawing/2010/main" val="0"/>
              </a:ext>
            </a:extLst>
          </a:blip>
          <a:srcRect t="47907" b="9468"/>
          <a:stretch/>
        </p:blipFill>
        <p:spPr bwMode="auto">
          <a:xfrm>
            <a:off x="0" y="3386582"/>
            <a:ext cx="12192000" cy="34714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FC9EE01-46EB-419C-AE56-2EB7042CDDCE}"/>
              </a:ext>
            </a:extLst>
          </p:cNvPr>
          <p:cNvPicPr>
            <a:picLocks noChangeAspect="1"/>
          </p:cNvPicPr>
          <p:nvPr/>
        </p:nvPicPr>
        <p:blipFill>
          <a:blip r:embed="rId5">
            <a:biLevel thresh="25000"/>
          </a:blip>
          <a:stretch>
            <a:fillRect/>
          </a:stretch>
        </p:blipFill>
        <p:spPr>
          <a:xfrm>
            <a:off x="9322304" y="6210300"/>
            <a:ext cx="2602995" cy="427299"/>
          </a:xfrm>
          <a:prstGeom prst="rect">
            <a:avLst/>
          </a:prstGeom>
          <a:effectLst>
            <a:outerShdw blurRad="50800" dist="38100" dir="5400000" algn="t" rotWithShape="0">
              <a:prstClr val="black">
                <a:alpha val="40000"/>
              </a:prstClr>
            </a:outerShdw>
          </a:effectLst>
        </p:spPr>
      </p:pic>
      <p:sp>
        <p:nvSpPr>
          <p:cNvPr id="10" name="Content Placeholder 4">
            <a:extLst>
              <a:ext uri="{FF2B5EF4-FFF2-40B4-BE49-F238E27FC236}">
                <a16:creationId xmlns:a16="http://schemas.microsoft.com/office/drawing/2014/main" id="{C7430306-15B0-4245-BC72-3C889A727382}"/>
              </a:ext>
            </a:extLst>
          </p:cNvPr>
          <p:cNvSpPr txBox="1">
            <a:spLocks/>
          </p:cNvSpPr>
          <p:nvPr/>
        </p:nvSpPr>
        <p:spPr>
          <a:xfrm>
            <a:off x="6109855" y="740968"/>
            <a:ext cx="5908964" cy="52372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600"/>
              </a:spcBef>
              <a:spcAft>
                <a:spcPts val="600"/>
              </a:spcAft>
              <a:buClr>
                <a:srgbClr val="80BD01"/>
              </a:buClr>
              <a:buSzTx/>
              <a:buFont typeface="Arial Black" panose="020B0A04020102020204" pitchFamily="34" charset="0"/>
              <a:buChar char="&gt;"/>
              <a:tabLst/>
              <a:defRPr/>
            </a:pPr>
            <a:r>
              <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Sitecore MVP</a:t>
            </a:r>
          </a:p>
          <a:p>
            <a:pPr marL="685800" marR="0" lvl="1" indent="-228600" algn="l" defTabSz="914400" rtl="0" eaLnBrk="1" fontAlgn="auto" latinLnBrk="0" hangingPunct="1">
              <a:lnSpc>
                <a:spcPct val="90000"/>
              </a:lnSpc>
              <a:spcBef>
                <a:spcPts val="600"/>
              </a:spcBef>
              <a:spcAft>
                <a:spcPts val="600"/>
              </a:spcAft>
              <a:buClr>
                <a:srgbClr val="80BD01"/>
              </a:buClr>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Has been working on Sitecore projects since 2013</a:t>
            </a:r>
          </a:p>
          <a:p>
            <a:pPr marL="685800" marR="0" lvl="1" indent="-228600" algn="l" defTabSz="914400" rtl="0" eaLnBrk="1" fontAlgn="auto" latinLnBrk="0" hangingPunct="1">
              <a:lnSpc>
                <a:spcPct val="90000"/>
              </a:lnSpc>
              <a:spcBef>
                <a:spcPts val="600"/>
              </a:spcBef>
              <a:spcAft>
                <a:spcPts val="600"/>
              </a:spcAft>
              <a:buClr>
                <a:srgbClr val="80BD01"/>
              </a:buClr>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Helped deliver websites in industries such as Insurance, Home Building, Legal, Medical and Manufacturing</a:t>
            </a:r>
          </a:p>
          <a:p>
            <a:pPr marL="228600" marR="0" lvl="0" indent="-228600" algn="l" defTabSz="914400" rtl="0" eaLnBrk="1" fontAlgn="auto" latinLnBrk="0" hangingPunct="1">
              <a:lnSpc>
                <a:spcPct val="90000"/>
              </a:lnSpc>
              <a:spcBef>
                <a:spcPts val="600"/>
              </a:spcBef>
              <a:spcAft>
                <a:spcPts val="600"/>
              </a:spcAft>
              <a:buClr>
                <a:srgbClr val="80BD01"/>
              </a:buClr>
              <a:buSzTx/>
              <a:buFont typeface="Arial Black" panose="020B0A04020102020204" pitchFamily="34" charset="0"/>
              <a:buChar char="&gt;"/>
              <a:tabLst/>
              <a:defRPr/>
            </a:pPr>
            <a:r>
              <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20+ years of development experience </a:t>
            </a:r>
          </a:p>
          <a:p>
            <a:pPr>
              <a:spcBef>
                <a:spcPts val="600"/>
              </a:spcBef>
              <a:spcAft>
                <a:spcPts val="600"/>
              </a:spcAft>
              <a:buClr>
                <a:srgbClr val="80BD01"/>
              </a:buClr>
              <a:buFont typeface="Arial Black" panose="020B0A04020102020204" pitchFamily="34" charset="0"/>
              <a:buChar char="&gt;"/>
              <a:defRPr/>
            </a:pPr>
            <a:r>
              <a:rPr lang="en-US" sz="2400" dirty="0">
                <a:solidFill>
                  <a:prstClr val="black"/>
                </a:solidFill>
                <a:latin typeface="Titillium Web" panose="00000500000000000000" pitchFamily="2" charset="0"/>
              </a:rPr>
              <a:t>I like to run and </a:t>
            </a:r>
            <a:r>
              <a:rPr lang="en-US" sz="2400">
                <a:solidFill>
                  <a:prstClr val="black"/>
                </a:solidFill>
                <a:latin typeface="Titillium Web" panose="00000500000000000000" pitchFamily="2" charset="0"/>
              </a:rPr>
              <a:t>bike.</a:t>
            </a:r>
            <a:endPar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endParaRPr>
          </a:p>
        </p:txBody>
      </p:sp>
      <p:sp>
        <p:nvSpPr>
          <p:cNvPr id="11" name="Rectangle 10">
            <a:extLst>
              <a:ext uri="{FF2B5EF4-FFF2-40B4-BE49-F238E27FC236}">
                <a16:creationId xmlns:a16="http://schemas.microsoft.com/office/drawing/2014/main" id="{6A488CF0-677D-4DCE-AF37-2075A1D54F6F}"/>
              </a:ext>
            </a:extLst>
          </p:cNvPr>
          <p:cNvSpPr/>
          <p:nvPr/>
        </p:nvSpPr>
        <p:spPr>
          <a:xfrm>
            <a:off x="956408" y="4461364"/>
            <a:ext cx="3958328" cy="126188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80BD01"/>
              </a:buClr>
              <a:buSzTx/>
              <a:buFontTx/>
              <a:buNone/>
              <a:tabLst/>
              <a:defRPr/>
            </a:pPr>
            <a:r>
              <a:rPr kumimoji="0" lang="en-US" sz="4400" b="0" i="0" u="none" strike="noStrike" kern="1200" cap="none" spc="0" normalizeH="0" baseline="0" noProof="0" dirty="0">
                <a:ln>
                  <a:noFill/>
                </a:ln>
                <a:solidFill>
                  <a:prstClr val="black"/>
                </a:solidFill>
                <a:effectLst/>
                <a:uLnTx/>
                <a:uFillTx/>
                <a:latin typeface="Titillium Web" panose="00000500000000000000" pitchFamily="2" charset="0"/>
                <a:ea typeface="Roboto" panose="02000000000000000000" pitchFamily="2" charset="0"/>
                <a:cs typeface="Lao UI" panose="020B0502040204020203" pitchFamily="34" charset="0"/>
              </a:rPr>
              <a:t>Rob Reilley</a:t>
            </a:r>
          </a:p>
          <a:p>
            <a:pPr marL="0" marR="0" lvl="0" indent="0" algn="ctr" defTabSz="914400" rtl="0" eaLnBrk="1" fontAlgn="auto" latinLnBrk="0" hangingPunct="1">
              <a:lnSpc>
                <a:spcPct val="100000"/>
              </a:lnSpc>
              <a:spcBef>
                <a:spcPts val="0"/>
              </a:spcBef>
              <a:spcAft>
                <a:spcPts val="0"/>
              </a:spcAft>
              <a:buClr>
                <a:srgbClr val="80BD01"/>
              </a:buClr>
              <a:buSzTx/>
              <a:buFontTx/>
              <a:buNone/>
              <a:tabLst/>
              <a:defRPr/>
            </a:pPr>
            <a:r>
              <a:rPr kumimoji="0" lang="en-US" sz="3200" b="0" i="0" u="none" strike="noStrike" kern="1200" cap="none" spc="0" normalizeH="0" baseline="0" noProof="0" dirty="0">
                <a:ln>
                  <a:noFill/>
                </a:ln>
                <a:solidFill>
                  <a:prstClr val="black"/>
                </a:solidFill>
                <a:effectLst/>
                <a:uLnTx/>
                <a:uFillTx/>
                <a:latin typeface="Titillium Web" panose="00000500000000000000" pitchFamily="2" charset="0"/>
                <a:ea typeface="Roboto" panose="02000000000000000000" pitchFamily="2" charset="0"/>
                <a:cs typeface="Lao UI" panose="020B0502040204020203" pitchFamily="34" charset="0"/>
              </a:rPr>
              <a:t>Senior Web Developer</a:t>
            </a:r>
          </a:p>
        </p:txBody>
      </p:sp>
      <p:pic>
        <p:nvPicPr>
          <p:cNvPr id="12" name="Picture 2">
            <a:extLst>
              <a:ext uri="{FF2B5EF4-FFF2-40B4-BE49-F238E27FC236}">
                <a16:creationId xmlns:a16="http://schemas.microsoft.com/office/drawing/2014/main" id="{5A53E647-BA15-4BB7-980D-37F74BD2D77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363454" y="727042"/>
            <a:ext cx="3367709" cy="336770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039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236D-EAF4-44B5-853E-2E942D4CA1E9}"/>
              </a:ext>
            </a:extLst>
          </p:cNvPr>
          <p:cNvSpPr>
            <a:spLocks noGrp="1"/>
          </p:cNvSpPr>
          <p:nvPr>
            <p:ph type="title"/>
          </p:nvPr>
        </p:nvSpPr>
        <p:spPr/>
        <p:txBody>
          <a:bodyPr>
            <a:normAutofit fontScale="90000"/>
          </a:bodyPr>
          <a:lstStyle/>
          <a:p>
            <a:r>
              <a:rPr lang="en-US" dirty="0"/>
              <a:t>Backend – End Point Converter</a:t>
            </a:r>
          </a:p>
        </p:txBody>
      </p:sp>
      <p:sp>
        <p:nvSpPr>
          <p:cNvPr id="4" name="Slide Number Placeholder 3">
            <a:extLst>
              <a:ext uri="{FF2B5EF4-FFF2-40B4-BE49-F238E27FC236}">
                <a16:creationId xmlns:a16="http://schemas.microsoft.com/office/drawing/2014/main" id="{142C8FBB-FFEE-45C6-AB1E-7D2468192153}"/>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30</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1B6CD37F-AC93-4D04-B67A-6AB22ABC7AB3}"/>
              </a:ext>
            </a:extLst>
          </p:cNvPr>
          <p:cNvSpPr>
            <a:spLocks noGrp="1"/>
          </p:cNvSpPr>
          <p:nvPr>
            <p:ph idx="1"/>
          </p:nvPr>
        </p:nvSpPr>
        <p:spPr/>
        <p:txBody>
          <a:bodyPr/>
          <a:lstStyle/>
          <a:p>
            <a:r>
              <a:rPr lang="en-US" b="1" dirty="0" err="1"/>
              <a:t>RedditEndPointConverter.cs</a:t>
            </a:r>
            <a:endParaRPr lang="en-US" b="1" dirty="0"/>
          </a:p>
          <a:p>
            <a:r>
              <a:rPr lang="en-US" sz="2000" dirty="0"/>
              <a:t>The converter is one of the most crucial parts of the DEF. This is what ties together the pipeline step of the DEF. The </a:t>
            </a:r>
            <a:r>
              <a:rPr lang="en-US" sz="2000" dirty="0" err="1"/>
              <a:t>SupportedIds</a:t>
            </a:r>
            <a:r>
              <a:rPr lang="en-US" sz="2000" dirty="0"/>
              <a:t> value is the template id of the Reddit Pipeline step. As you can see the endpoint settings are passed in to the pipeline step (next slide).</a:t>
            </a:r>
          </a:p>
          <a:p>
            <a:endParaRPr lang="en-US" dirty="0"/>
          </a:p>
        </p:txBody>
      </p:sp>
      <p:pic>
        <p:nvPicPr>
          <p:cNvPr id="7" name="Picture 6">
            <a:extLst>
              <a:ext uri="{FF2B5EF4-FFF2-40B4-BE49-F238E27FC236}">
                <a16:creationId xmlns:a16="http://schemas.microsoft.com/office/drawing/2014/main" id="{58E72F6A-6DF9-4B9B-825B-8970976C21E2}"/>
              </a:ext>
            </a:extLst>
          </p:cNvPr>
          <p:cNvPicPr>
            <a:picLocks noChangeAspect="1"/>
          </p:cNvPicPr>
          <p:nvPr/>
        </p:nvPicPr>
        <p:blipFill>
          <a:blip r:embed="rId2"/>
          <a:stretch>
            <a:fillRect/>
          </a:stretch>
        </p:blipFill>
        <p:spPr>
          <a:xfrm>
            <a:off x="917010" y="2658746"/>
            <a:ext cx="6047645" cy="3115454"/>
          </a:xfrm>
          <a:prstGeom prst="rect">
            <a:avLst/>
          </a:prstGeom>
        </p:spPr>
      </p:pic>
    </p:spTree>
    <p:extLst>
      <p:ext uri="{BB962C8B-B14F-4D97-AF65-F5344CB8AC3E}">
        <p14:creationId xmlns:p14="http://schemas.microsoft.com/office/powerpoint/2010/main" val="71382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236D-EAF4-44B5-853E-2E942D4CA1E9}"/>
              </a:ext>
            </a:extLst>
          </p:cNvPr>
          <p:cNvSpPr>
            <a:spLocks noGrp="1"/>
          </p:cNvSpPr>
          <p:nvPr>
            <p:ph type="title"/>
          </p:nvPr>
        </p:nvSpPr>
        <p:spPr/>
        <p:txBody>
          <a:bodyPr>
            <a:normAutofit fontScale="90000"/>
          </a:bodyPr>
          <a:lstStyle/>
          <a:p>
            <a:r>
              <a:rPr lang="en-US" dirty="0"/>
              <a:t>Backend – End Point Converter - Continued</a:t>
            </a:r>
          </a:p>
        </p:txBody>
      </p:sp>
      <p:sp>
        <p:nvSpPr>
          <p:cNvPr id="4" name="Slide Number Placeholder 3">
            <a:extLst>
              <a:ext uri="{FF2B5EF4-FFF2-40B4-BE49-F238E27FC236}">
                <a16:creationId xmlns:a16="http://schemas.microsoft.com/office/drawing/2014/main" id="{142C8FBB-FFEE-45C6-AB1E-7D2468192153}"/>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31</a:t>
            </a:fld>
            <a:endParaRPr lang="en-US" altLang="en-US" dirty="0">
              <a:solidFill>
                <a:srgbClr val="FFFFFF"/>
              </a:solidFill>
            </a:endParaRPr>
          </a:p>
        </p:txBody>
      </p:sp>
      <p:pic>
        <p:nvPicPr>
          <p:cNvPr id="5" name="Content Placeholder 4">
            <a:extLst>
              <a:ext uri="{FF2B5EF4-FFF2-40B4-BE49-F238E27FC236}">
                <a16:creationId xmlns:a16="http://schemas.microsoft.com/office/drawing/2014/main" id="{7A136C5D-E401-4CDF-8C50-C4375194601E}"/>
              </a:ext>
            </a:extLst>
          </p:cNvPr>
          <p:cNvPicPr>
            <a:picLocks noGrp="1" noChangeAspect="1"/>
          </p:cNvPicPr>
          <p:nvPr>
            <p:ph idx="1"/>
          </p:nvPr>
        </p:nvPicPr>
        <p:blipFill>
          <a:blip r:embed="rId2"/>
          <a:stretch>
            <a:fillRect/>
          </a:stretch>
        </p:blipFill>
        <p:spPr>
          <a:xfrm>
            <a:off x="686291" y="1310876"/>
            <a:ext cx="10972800" cy="3408608"/>
          </a:xfrm>
          <a:prstGeom prst="rect">
            <a:avLst/>
          </a:prstGeom>
        </p:spPr>
      </p:pic>
    </p:spTree>
    <p:extLst>
      <p:ext uri="{BB962C8B-B14F-4D97-AF65-F5344CB8AC3E}">
        <p14:creationId xmlns:p14="http://schemas.microsoft.com/office/powerpoint/2010/main" val="1030582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9947B-8555-41A1-A9EB-FF1E6DB09CD9}"/>
              </a:ext>
            </a:extLst>
          </p:cNvPr>
          <p:cNvSpPr>
            <a:spLocks noGrp="1"/>
          </p:cNvSpPr>
          <p:nvPr>
            <p:ph type="title"/>
          </p:nvPr>
        </p:nvSpPr>
        <p:spPr/>
        <p:txBody>
          <a:bodyPr>
            <a:normAutofit fontScale="90000"/>
          </a:bodyPr>
          <a:lstStyle/>
          <a:p>
            <a:r>
              <a:rPr lang="en-US" dirty="0"/>
              <a:t>Backend - Processor</a:t>
            </a:r>
          </a:p>
        </p:txBody>
      </p:sp>
      <p:sp>
        <p:nvSpPr>
          <p:cNvPr id="4" name="Slide Number Placeholder 3">
            <a:extLst>
              <a:ext uri="{FF2B5EF4-FFF2-40B4-BE49-F238E27FC236}">
                <a16:creationId xmlns:a16="http://schemas.microsoft.com/office/drawing/2014/main" id="{9E67DD53-71CB-4E9C-A62F-A32605CBEED4}"/>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32</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459A041A-A92C-43C1-9B7B-3EB23A2C1631}"/>
              </a:ext>
            </a:extLst>
          </p:cNvPr>
          <p:cNvSpPr>
            <a:spLocks noGrp="1"/>
          </p:cNvSpPr>
          <p:nvPr>
            <p:ph idx="1"/>
          </p:nvPr>
        </p:nvSpPr>
        <p:spPr/>
        <p:txBody>
          <a:bodyPr/>
          <a:lstStyle/>
          <a:p>
            <a:r>
              <a:rPr lang="en-US" b="1" dirty="0" err="1"/>
              <a:t>RedditItemsProcessor.cs</a:t>
            </a:r>
            <a:endParaRPr lang="en-US" b="1" dirty="0"/>
          </a:p>
          <a:p>
            <a:r>
              <a:rPr lang="en-US" sz="2400" dirty="0"/>
              <a:t>In Sitecore under Pipelines\Reddit Pipeline\Reddit Pipeline Step you will see under Processor Type the </a:t>
            </a:r>
            <a:r>
              <a:rPr lang="en-US" sz="2400" dirty="0" err="1"/>
              <a:t>RedditItemsProcessor</a:t>
            </a:r>
            <a:r>
              <a:rPr lang="en-US" sz="2400" dirty="0"/>
              <a:t> defined.</a:t>
            </a:r>
          </a:p>
          <a:p>
            <a:endParaRPr lang="en-US" dirty="0"/>
          </a:p>
        </p:txBody>
      </p:sp>
      <p:pic>
        <p:nvPicPr>
          <p:cNvPr id="5" name="Picture 4">
            <a:extLst>
              <a:ext uri="{FF2B5EF4-FFF2-40B4-BE49-F238E27FC236}">
                <a16:creationId xmlns:a16="http://schemas.microsoft.com/office/drawing/2014/main" id="{2476F2F0-7E99-4BEF-808E-FD860C18412D}"/>
              </a:ext>
            </a:extLst>
          </p:cNvPr>
          <p:cNvPicPr>
            <a:picLocks noChangeAspect="1"/>
          </p:cNvPicPr>
          <p:nvPr/>
        </p:nvPicPr>
        <p:blipFill>
          <a:blip r:embed="rId2"/>
          <a:stretch>
            <a:fillRect/>
          </a:stretch>
        </p:blipFill>
        <p:spPr>
          <a:xfrm>
            <a:off x="1038287" y="2478352"/>
            <a:ext cx="7043368" cy="3631443"/>
          </a:xfrm>
          <a:prstGeom prst="rect">
            <a:avLst/>
          </a:prstGeom>
        </p:spPr>
      </p:pic>
    </p:spTree>
    <p:extLst>
      <p:ext uri="{BB962C8B-B14F-4D97-AF65-F5344CB8AC3E}">
        <p14:creationId xmlns:p14="http://schemas.microsoft.com/office/powerpoint/2010/main" val="2861134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D8F1-3661-4F66-8CD1-89D7AA80F073}"/>
              </a:ext>
            </a:extLst>
          </p:cNvPr>
          <p:cNvSpPr>
            <a:spLocks noGrp="1"/>
          </p:cNvSpPr>
          <p:nvPr>
            <p:ph type="title"/>
          </p:nvPr>
        </p:nvSpPr>
        <p:spPr/>
        <p:txBody>
          <a:bodyPr>
            <a:normAutofit fontScale="90000"/>
          </a:bodyPr>
          <a:lstStyle/>
          <a:p>
            <a:r>
              <a:rPr lang="en-US" dirty="0"/>
              <a:t>Backend – Processor Continued</a:t>
            </a:r>
          </a:p>
        </p:txBody>
      </p:sp>
      <p:sp>
        <p:nvSpPr>
          <p:cNvPr id="4" name="Slide Number Placeholder 3">
            <a:extLst>
              <a:ext uri="{FF2B5EF4-FFF2-40B4-BE49-F238E27FC236}">
                <a16:creationId xmlns:a16="http://schemas.microsoft.com/office/drawing/2014/main" id="{6E7A82A3-AE99-47BC-9857-430D7DC2F647}"/>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33</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006F9538-D960-462E-B6A8-6E9D8B87CB19}"/>
              </a:ext>
            </a:extLst>
          </p:cNvPr>
          <p:cNvSpPr>
            <a:spLocks noGrp="1"/>
          </p:cNvSpPr>
          <p:nvPr>
            <p:ph idx="1"/>
          </p:nvPr>
        </p:nvSpPr>
        <p:spPr/>
        <p:txBody>
          <a:bodyPr/>
          <a:lstStyle/>
          <a:p>
            <a:r>
              <a:rPr lang="en-US" dirty="0"/>
              <a:t>The next set of slides show the code for the processor. You will see that the Required </a:t>
            </a:r>
            <a:r>
              <a:rPr lang="en-US" dirty="0" err="1"/>
              <a:t>EndpointPlugin</a:t>
            </a:r>
            <a:r>
              <a:rPr lang="en-US" dirty="0"/>
              <a:t> is defined for </a:t>
            </a:r>
            <a:r>
              <a:rPr lang="en-US" dirty="0" err="1"/>
              <a:t>RedditSettings</a:t>
            </a:r>
            <a:r>
              <a:rPr lang="en-US" dirty="0"/>
              <a:t>.</a:t>
            </a:r>
          </a:p>
          <a:p>
            <a:r>
              <a:rPr lang="en-US" dirty="0"/>
              <a:t>Endpoint, </a:t>
            </a:r>
            <a:r>
              <a:rPr lang="en-US" dirty="0" err="1"/>
              <a:t>PipelineStep</a:t>
            </a:r>
            <a:r>
              <a:rPr lang="en-US" dirty="0"/>
              <a:t> and </a:t>
            </a:r>
            <a:r>
              <a:rPr lang="en-US" dirty="0" err="1"/>
              <a:t>PipelineContext</a:t>
            </a:r>
            <a:r>
              <a:rPr lang="en-US" dirty="0"/>
              <a:t> should all have values at this point. As you will notice the </a:t>
            </a:r>
            <a:r>
              <a:rPr lang="en-US" dirty="0" err="1"/>
              <a:t>ILogger</a:t>
            </a:r>
            <a:r>
              <a:rPr lang="en-US" dirty="0"/>
              <a:t> parameter is used to set up any custom logging. </a:t>
            </a:r>
          </a:p>
          <a:p>
            <a:r>
              <a:rPr lang="en-US" dirty="0"/>
              <a:t>If you look at the method </a:t>
            </a:r>
            <a:r>
              <a:rPr lang="en-US" dirty="0" err="1"/>
              <a:t>RedditFeed</a:t>
            </a:r>
            <a:r>
              <a:rPr lang="en-US" dirty="0"/>
              <a:t>, what that does is create a new Reddit class using </a:t>
            </a:r>
            <a:r>
              <a:rPr lang="en-US" dirty="0" err="1"/>
              <a:t>RedditSharp</a:t>
            </a:r>
            <a:r>
              <a:rPr lang="en-US" dirty="0"/>
              <a:t>. It then uses the </a:t>
            </a:r>
            <a:r>
              <a:rPr lang="en-US" dirty="0" err="1"/>
              <a:t>blogpath</a:t>
            </a:r>
            <a:r>
              <a:rPr lang="en-US" dirty="0"/>
              <a:t> setting from the endpoint to retrieve the blog feed. </a:t>
            </a:r>
          </a:p>
          <a:p>
            <a:r>
              <a:rPr lang="en-US" dirty="0"/>
              <a:t>A collection of reddit feed blogs is then created. It will use fieldnames we defined earlier to match the Reddit feed fields to the fields defined for the new Reddit Sitecore item.</a:t>
            </a:r>
          </a:p>
          <a:p>
            <a:endParaRPr lang="en-US" dirty="0"/>
          </a:p>
          <a:p>
            <a:endParaRPr lang="en-US" dirty="0"/>
          </a:p>
        </p:txBody>
      </p:sp>
    </p:spTree>
    <p:extLst>
      <p:ext uri="{BB962C8B-B14F-4D97-AF65-F5344CB8AC3E}">
        <p14:creationId xmlns:p14="http://schemas.microsoft.com/office/powerpoint/2010/main" val="2696478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D8F1-3661-4F66-8CD1-89D7AA80F073}"/>
              </a:ext>
            </a:extLst>
          </p:cNvPr>
          <p:cNvSpPr>
            <a:spLocks noGrp="1"/>
          </p:cNvSpPr>
          <p:nvPr>
            <p:ph type="title"/>
          </p:nvPr>
        </p:nvSpPr>
        <p:spPr/>
        <p:txBody>
          <a:bodyPr>
            <a:normAutofit fontScale="90000"/>
          </a:bodyPr>
          <a:lstStyle/>
          <a:p>
            <a:r>
              <a:rPr lang="en-US" dirty="0"/>
              <a:t>Backend – Processor Continued</a:t>
            </a:r>
          </a:p>
        </p:txBody>
      </p:sp>
      <p:sp>
        <p:nvSpPr>
          <p:cNvPr id="4" name="Slide Number Placeholder 3">
            <a:extLst>
              <a:ext uri="{FF2B5EF4-FFF2-40B4-BE49-F238E27FC236}">
                <a16:creationId xmlns:a16="http://schemas.microsoft.com/office/drawing/2014/main" id="{6E7A82A3-AE99-47BC-9857-430D7DC2F647}"/>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34</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006F9538-D960-462E-B6A8-6E9D8B87CB19}"/>
              </a:ext>
            </a:extLst>
          </p:cNvPr>
          <p:cNvSpPr>
            <a:spLocks noGrp="1"/>
          </p:cNvSpPr>
          <p:nvPr>
            <p:ph idx="1"/>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0A7A94AC-9632-499B-AEB7-3ED0057FCE82}"/>
              </a:ext>
            </a:extLst>
          </p:cNvPr>
          <p:cNvPicPr>
            <a:picLocks noChangeAspect="1"/>
          </p:cNvPicPr>
          <p:nvPr/>
        </p:nvPicPr>
        <p:blipFill>
          <a:blip r:embed="rId2"/>
          <a:stretch>
            <a:fillRect/>
          </a:stretch>
        </p:blipFill>
        <p:spPr>
          <a:xfrm>
            <a:off x="719720" y="1291957"/>
            <a:ext cx="10470583" cy="3999763"/>
          </a:xfrm>
          <a:prstGeom prst="rect">
            <a:avLst/>
          </a:prstGeom>
        </p:spPr>
      </p:pic>
    </p:spTree>
    <p:extLst>
      <p:ext uri="{BB962C8B-B14F-4D97-AF65-F5344CB8AC3E}">
        <p14:creationId xmlns:p14="http://schemas.microsoft.com/office/powerpoint/2010/main" val="3005836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D8F1-3661-4F66-8CD1-89D7AA80F073}"/>
              </a:ext>
            </a:extLst>
          </p:cNvPr>
          <p:cNvSpPr>
            <a:spLocks noGrp="1"/>
          </p:cNvSpPr>
          <p:nvPr>
            <p:ph type="title"/>
          </p:nvPr>
        </p:nvSpPr>
        <p:spPr/>
        <p:txBody>
          <a:bodyPr>
            <a:normAutofit fontScale="90000"/>
          </a:bodyPr>
          <a:lstStyle/>
          <a:p>
            <a:r>
              <a:rPr lang="en-US" dirty="0"/>
              <a:t>Backend – Processor Continued</a:t>
            </a:r>
          </a:p>
        </p:txBody>
      </p:sp>
      <p:sp>
        <p:nvSpPr>
          <p:cNvPr id="4" name="Slide Number Placeholder 3">
            <a:extLst>
              <a:ext uri="{FF2B5EF4-FFF2-40B4-BE49-F238E27FC236}">
                <a16:creationId xmlns:a16="http://schemas.microsoft.com/office/drawing/2014/main" id="{6E7A82A3-AE99-47BC-9857-430D7DC2F647}"/>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35</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006F9538-D960-462E-B6A8-6E9D8B87CB19}"/>
              </a:ext>
            </a:extLst>
          </p:cNvPr>
          <p:cNvSpPr>
            <a:spLocks noGrp="1"/>
          </p:cNvSpPr>
          <p:nvPr>
            <p:ph idx="1"/>
          </p:nvPr>
        </p:nvSpPr>
        <p:spPr/>
        <p:txBody>
          <a:bodyPr/>
          <a:lstStyle/>
          <a:p>
            <a:endParaRPr lang="en-US" dirty="0"/>
          </a:p>
          <a:p>
            <a:endParaRPr lang="en-US" dirty="0"/>
          </a:p>
        </p:txBody>
      </p:sp>
      <p:pic>
        <p:nvPicPr>
          <p:cNvPr id="6" name="Picture 5">
            <a:extLst>
              <a:ext uri="{FF2B5EF4-FFF2-40B4-BE49-F238E27FC236}">
                <a16:creationId xmlns:a16="http://schemas.microsoft.com/office/drawing/2014/main" id="{1E28D7F8-9764-4ECA-B56C-7BD80BDE94B2}"/>
              </a:ext>
            </a:extLst>
          </p:cNvPr>
          <p:cNvPicPr>
            <a:picLocks noChangeAspect="1"/>
          </p:cNvPicPr>
          <p:nvPr/>
        </p:nvPicPr>
        <p:blipFill>
          <a:blip r:embed="rId2"/>
          <a:stretch>
            <a:fillRect/>
          </a:stretch>
        </p:blipFill>
        <p:spPr>
          <a:xfrm>
            <a:off x="731520" y="1204687"/>
            <a:ext cx="9766008" cy="4505888"/>
          </a:xfrm>
          <a:prstGeom prst="rect">
            <a:avLst/>
          </a:prstGeom>
        </p:spPr>
      </p:pic>
    </p:spTree>
    <p:extLst>
      <p:ext uri="{BB962C8B-B14F-4D97-AF65-F5344CB8AC3E}">
        <p14:creationId xmlns:p14="http://schemas.microsoft.com/office/powerpoint/2010/main" val="425350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D8F1-3661-4F66-8CD1-89D7AA80F073}"/>
              </a:ext>
            </a:extLst>
          </p:cNvPr>
          <p:cNvSpPr>
            <a:spLocks noGrp="1"/>
          </p:cNvSpPr>
          <p:nvPr>
            <p:ph type="title"/>
          </p:nvPr>
        </p:nvSpPr>
        <p:spPr/>
        <p:txBody>
          <a:bodyPr>
            <a:normAutofit fontScale="90000"/>
          </a:bodyPr>
          <a:lstStyle/>
          <a:p>
            <a:r>
              <a:rPr lang="en-US" dirty="0"/>
              <a:t>Backend – Processor Continued</a:t>
            </a:r>
          </a:p>
        </p:txBody>
      </p:sp>
      <p:sp>
        <p:nvSpPr>
          <p:cNvPr id="4" name="Slide Number Placeholder 3">
            <a:extLst>
              <a:ext uri="{FF2B5EF4-FFF2-40B4-BE49-F238E27FC236}">
                <a16:creationId xmlns:a16="http://schemas.microsoft.com/office/drawing/2014/main" id="{6E7A82A3-AE99-47BC-9857-430D7DC2F647}"/>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36</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006F9538-D960-462E-B6A8-6E9D8B87CB19}"/>
              </a:ext>
            </a:extLst>
          </p:cNvPr>
          <p:cNvSpPr>
            <a:spLocks noGrp="1"/>
          </p:cNvSpPr>
          <p:nvPr>
            <p:ph idx="1"/>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B8F32760-657E-42AE-ACC3-D0A70D952E24}"/>
              </a:ext>
            </a:extLst>
          </p:cNvPr>
          <p:cNvPicPr>
            <a:picLocks noChangeAspect="1"/>
          </p:cNvPicPr>
          <p:nvPr/>
        </p:nvPicPr>
        <p:blipFill>
          <a:blip r:embed="rId2"/>
          <a:stretch>
            <a:fillRect/>
          </a:stretch>
        </p:blipFill>
        <p:spPr>
          <a:xfrm>
            <a:off x="709214" y="1204687"/>
            <a:ext cx="8248650" cy="2133600"/>
          </a:xfrm>
          <a:prstGeom prst="rect">
            <a:avLst/>
          </a:prstGeom>
        </p:spPr>
      </p:pic>
    </p:spTree>
    <p:extLst>
      <p:ext uri="{BB962C8B-B14F-4D97-AF65-F5344CB8AC3E}">
        <p14:creationId xmlns:p14="http://schemas.microsoft.com/office/powerpoint/2010/main" val="3781409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1934-50AB-4071-B919-E2D9C3195E20}"/>
              </a:ext>
            </a:extLst>
          </p:cNvPr>
          <p:cNvSpPr>
            <a:spLocks noGrp="1"/>
          </p:cNvSpPr>
          <p:nvPr>
            <p:ph type="title"/>
          </p:nvPr>
        </p:nvSpPr>
        <p:spPr/>
        <p:txBody>
          <a:bodyPr>
            <a:normAutofit fontScale="90000"/>
          </a:bodyPr>
          <a:lstStyle/>
          <a:p>
            <a:r>
              <a:rPr lang="en-US" dirty="0"/>
              <a:t>How to Run</a:t>
            </a:r>
          </a:p>
        </p:txBody>
      </p:sp>
      <p:sp>
        <p:nvSpPr>
          <p:cNvPr id="4" name="Slide Number Placeholder 3">
            <a:extLst>
              <a:ext uri="{FF2B5EF4-FFF2-40B4-BE49-F238E27FC236}">
                <a16:creationId xmlns:a16="http://schemas.microsoft.com/office/drawing/2014/main" id="{07493CB7-1370-4E9D-9F00-453CA6BF8C35}"/>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37</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01B61014-6A0F-4E1F-95F0-E47128FCA851}"/>
              </a:ext>
            </a:extLst>
          </p:cNvPr>
          <p:cNvSpPr>
            <a:spLocks noGrp="1"/>
          </p:cNvSpPr>
          <p:nvPr>
            <p:ph idx="1"/>
          </p:nvPr>
        </p:nvSpPr>
        <p:spPr/>
        <p:txBody>
          <a:bodyPr/>
          <a:lstStyle/>
          <a:p>
            <a:r>
              <a:rPr lang="en-US" dirty="0"/>
              <a:t>Below you will find a Pipeline Batch that was created to run all the necessary steps to process and import the data into Sitecore.</a:t>
            </a:r>
          </a:p>
          <a:p>
            <a:endParaRPr lang="en-US" dirty="0"/>
          </a:p>
        </p:txBody>
      </p:sp>
      <p:pic>
        <p:nvPicPr>
          <p:cNvPr id="7" name="Picture 6">
            <a:extLst>
              <a:ext uri="{FF2B5EF4-FFF2-40B4-BE49-F238E27FC236}">
                <a16:creationId xmlns:a16="http://schemas.microsoft.com/office/drawing/2014/main" id="{38905092-8E41-479F-BF60-533110D0AC95}"/>
              </a:ext>
            </a:extLst>
          </p:cNvPr>
          <p:cNvPicPr>
            <a:picLocks noChangeAspect="1"/>
          </p:cNvPicPr>
          <p:nvPr/>
        </p:nvPicPr>
        <p:blipFill>
          <a:blip r:embed="rId2"/>
          <a:stretch>
            <a:fillRect/>
          </a:stretch>
        </p:blipFill>
        <p:spPr>
          <a:xfrm>
            <a:off x="967058" y="2477041"/>
            <a:ext cx="9921922" cy="1903917"/>
          </a:xfrm>
          <a:prstGeom prst="rect">
            <a:avLst/>
          </a:prstGeom>
        </p:spPr>
      </p:pic>
    </p:spTree>
    <p:extLst>
      <p:ext uri="{BB962C8B-B14F-4D97-AF65-F5344CB8AC3E}">
        <p14:creationId xmlns:p14="http://schemas.microsoft.com/office/powerpoint/2010/main" val="3917260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1934-50AB-4071-B919-E2D9C3195E20}"/>
              </a:ext>
            </a:extLst>
          </p:cNvPr>
          <p:cNvSpPr>
            <a:spLocks noGrp="1"/>
          </p:cNvSpPr>
          <p:nvPr>
            <p:ph type="title"/>
          </p:nvPr>
        </p:nvSpPr>
        <p:spPr/>
        <p:txBody>
          <a:bodyPr>
            <a:normAutofit fontScale="90000"/>
          </a:bodyPr>
          <a:lstStyle/>
          <a:p>
            <a:r>
              <a:rPr lang="en-US" dirty="0"/>
              <a:t>How to Run Continued</a:t>
            </a:r>
          </a:p>
        </p:txBody>
      </p:sp>
      <p:sp>
        <p:nvSpPr>
          <p:cNvPr id="4" name="Slide Number Placeholder 3">
            <a:extLst>
              <a:ext uri="{FF2B5EF4-FFF2-40B4-BE49-F238E27FC236}">
                <a16:creationId xmlns:a16="http://schemas.microsoft.com/office/drawing/2014/main" id="{07493CB7-1370-4E9D-9F00-453CA6BF8C35}"/>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38</a:t>
            </a:fld>
            <a:endParaRPr lang="en-US" altLang="en-US" dirty="0">
              <a:solidFill>
                <a:srgbClr val="FFFFFF"/>
              </a:solidFill>
            </a:endParaRPr>
          </a:p>
        </p:txBody>
      </p:sp>
      <p:sp>
        <p:nvSpPr>
          <p:cNvPr id="3" name="Content Placeholder 2">
            <a:extLst>
              <a:ext uri="{FF2B5EF4-FFF2-40B4-BE49-F238E27FC236}">
                <a16:creationId xmlns:a16="http://schemas.microsoft.com/office/drawing/2014/main" id="{AD5940AB-F507-4DC3-A4AA-FE92829D362E}"/>
              </a:ext>
            </a:extLst>
          </p:cNvPr>
          <p:cNvSpPr>
            <a:spLocks noGrp="1"/>
          </p:cNvSpPr>
          <p:nvPr>
            <p:ph idx="1"/>
          </p:nvPr>
        </p:nvSpPr>
        <p:spPr/>
        <p:txBody>
          <a:bodyPr/>
          <a:lstStyle/>
          <a:p>
            <a:r>
              <a:rPr lang="en-US" dirty="0"/>
              <a:t>Below are the steps that get run under Pipelines. You can also see above that the Reddit Pipeline is selected. (Show Steps)</a:t>
            </a:r>
          </a:p>
          <a:p>
            <a:endParaRPr lang="en-US" dirty="0"/>
          </a:p>
        </p:txBody>
      </p:sp>
      <p:pic>
        <p:nvPicPr>
          <p:cNvPr id="5" name="Picture 4">
            <a:extLst>
              <a:ext uri="{FF2B5EF4-FFF2-40B4-BE49-F238E27FC236}">
                <a16:creationId xmlns:a16="http://schemas.microsoft.com/office/drawing/2014/main" id="{6D2AB83C-3755-4817-B894-473692AB452F}"/>
              </a:ext>
            </a:extLst>
          </p:cNvPr>
          <p:cNvPicPr>
            <a:picLocks noChangeAspect="1"/>
          </p:cNvPicPr>
          <p:nvPr/>
        </p:nvPicPr>
        <p:blipFill>
          <a:blip r:embed="rId2"/>
          <a:stretch>
            <a:fillRect/>
          </a:stretch>
        </p:blipFill>
        <p:spPr>
          <a:xfrm>
            <a:off x="838200" y="2128837"/>
            <a:ext cx="4867275" cy="2600325"/>
          </a:xfrm>
          <a:prstGeom prst="rect">
            <a:avLst/>
          </a:prstGeom>
        </p:spPr>
      </p:pic>
    </p:spTree>
    <p:extLst>
      <p:ext uri="{BB962C8B-B14F-4D97-AF65-F5344CB8AC3E}">
        <p14:creationId xmlns:p14="http://schemas.microsoft.com/office/powerpoint/2010/main" val="1884225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1934-50AB-4071-B919-E2D9C3195E20}"/>
              </a:ext>
            </a:extLst>
          </p:cNvPr>
          <p:cNvSpPr>
            <a:spLocks noGrp="1"/>
          </p:cNvSpPr>
          <p:nvPr>
            <p:ph type="title"/>
          </p:nvPr>
        </p:nvSpPr>
        <p:spPr/>
        <p:txBody>
          <a:bodyPr>
            <a:normAutofit fontScale="90000"/>
          </a:bodyPr>
          <a:lstStyle/>
          <a:p>
            <a:r>
              <a:rPr lang="en-US" dirty="0"/>
              <a:t>How to Run Continued</a:t>
            </a:r>
          </a:p>
        </p:txBody>
      </p:sp>
      <p:sp>
        <p:nvSpPr>
          <p:cNvPr id="4" name="Slide Number Placeholder 3">
            <a:extLst>
              <a:ext uri="{FF2B5EF4-FFF2-40B4-BE49-F238E27FC236}">
                <a16:creationId xmlns:a16="http://schemas.microsoft.com/office/drawing/2014/main" id="{07493CB7-1370-4E9D-9F00-453CA6BF8C35}"/>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39</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01B61014-6A0F-4E1F-95F0-E47128FCA851}"/>
              </a:ext>
            </a:extLst>
          </p:cNvPr>
          <p:cNvSpPr>
            <a:spLocks noGrp="1"/>
          </p:cNvSpPr>
          <p:nvPr>
            <p:ph idx="1"/>
          </p:nvPr>
        </p:nvSpPr>
        <p:spPr/>
        <p:txBody>
          <a:bodyPr/>
          <a:lstStyle/>
          <a:p>
            <a:r>
              <a:rPr lang="en-US" dirty="0"/>
              <a:t>When you first click on the Pipeline Batch you will notice a group of buttons on the ribbon. If something is not correctly setup these buttons will be disabled. To run the Pipeline Batch just click on the Run Pipeline Batch button.</a:t>
            </a:r>
          </a:p>
          <a:p>
            <a:r>
              <a:rPr lang="en-US" dirty="0"/>
              <a:t>While it is running the button will grey out and you will see the Stop Pipeline Batch button enabled. After it is finished running the Run Pipeline Batch will be enabled again.</a:t>
            </a:r>
          </a:p>
          <a:p>
            <a:endParaRPr lang="en-US" dirty="0"/>
          </a:p>
          <a:p>
            <a:endParaRPr lang="en-US" dirty="0"/>
          </a:p>
        </p:txBody>
      </p:sp>
      <p:pic>
        <p:nvPicPr>
          <p:cNvPr id="5" name="Picture 4">
            <a:extLst>
              <a:ext uri="{FF2B5EF4-FFF2-40B4-BE49-F238E27FC236}">
                <a16:creationId xmlns:a16="http://schemas.microsoft.com/office/drawing/2014/main" id="{BF9A12DC-74F6-49F6-BDE7-8DCBC5A275E0}"/>
              </a:ext>
            </a:extLst>
          </p:cNvPr>
          <p:cNvPicPr>
            <a:picLocks noChangeAspect="1"/>
          </p:cNvPicPr>
          <p:nvPr/>
        </p:nvPicPr>
        <p:blipFill>
          <a:blip r:embed="rId2"/>
          <a:stretch>
            <a:fillRect/>
          </a:stretch>
        </p:blipFill>
        <p:spPr>
          <a:xfrm>
            <a:off x="2990494" y="4478198"/>
            <a:ext cx="5486400" cy="990600"/>
          </a:xfrm>
          <a:prstGeom prst="rect">
            <a:avLst/>
          </a:prstGeom>
        </p:spPr>
      </p:pic>
    </p:spTree>
    <p:extLst>
      <p:ext uri="{BB962C8B-B14F-4D97-AF65-F5344CB8AC3E}">
        <p14:creationId xmlns:p14="http://schemas.microsoft.com/office/powerpoint/2010/main" val="4143147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F461-981B-4A67-9D95-00BC76C24C8F}"/>
              </a:ext>
            </a:extLst>
          </p:cNvPr>
          <p:cNvSpPr>
            <a:spLocks noGrp="1"/>
          </p:cNvSpPr>
          <p:nvPr>
            <p:ph type="title"/>
          </p:nvPr>
        </p:nvSpPr>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08CCE05E-2C60-496A-9076-E645C87AB8EE}"/>
              </a:ext>
            </a:extLst>
          </p:cNvPr>
          <p:cNvSpPr>
            <a:spLocks noGrp="1"/>
          </p:cNvSpPr>
          <p:nvPr>
            <p:ph idx="1"/>
          </p:nvPr>
        </p:nvSpPr>
        <p:spPr/>
        <p:txBody>
          <a:bodyPr/>
          <a:lstStyle/>
          <a:p>
            <a:r>
              <a:rPr lang="en-US" dirty="0"/>
              <a:t>What is Data Exchange Framework?</a:t>
            </a:r>
          </a:p>
          <a:p>
            <a:r>
              <a:rPr lang="en-US" dirty="0"/>
              <a:t>How Can it be Used</a:t>
            </a:r>
          </a:p>
          <a:p>
            <a:r>
              <a:rPr lang="en-US" dirty="0"/>
              <a:t>Sitecore Setup</a:t>
            </a:r>
          </a:p>
          <a:p>
            <a:r>
              <a:rPr lang="en-US" dirty="0"/>
              <a:t>Backend Setup</a:t>
            </a:r>
          </a:p>
          <a:p>
            <a:r>
              <a:rPr lang="en-US" dirty="0"/>
              <a:t>How to Run</a:t>
            </a:r>
          </a:p>
          <a:p>
            <a:r>
              <a:rPr lang="en-US" dirty="0"/>
              <a:t>Scheduling Data Exchange Framework Batch Jobs</a:t>
            </a:r>
          </a:p>
          <a:p>
            <a:r>
              <a:rPr lang="en-US" dirty="0"/>
              <a:t>Final Thoughts</a:t>
            </a:r>
          </a:p>
        </p:txBody>
      </p:sp>
      <p:sp>
        <p:nvSpPr>
          <p:cNvPr id="4" name="Slide Number Placeholder 3">
            <a:extLst>
              <a:ext uri="{FF2B5EF4-FFF2-40B4-BE49-F238E27FC236}">
                <a16:creationId xmlns:a16="http://schemas.microsoft.com/office/drawing/2014/main" id="{B8CCC952-7F0D-473A-A8E7-EC25D945D8E0}"/>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4</a:t>
            </a:fld>
            <a:endParaRPr lang="en-US" altLang="en-US" dirty="0">
              <a:solidFill>
                <a:srgbClr val="FFFFFF"/>
              </a:solidFill>
            </a:endParaRPr>
          </a:p>
        </p:txBody>
      </p:sp>
    </p:spTree>
    <p:extLst>
      <p:ext uri="{BB962C8B-B14F-4D97-AF65-F5344CB8AC3E}">
        <p14:creationId xmlns:p14="http://schemas.microsoft.com/office/powerpoint/2010/main" val="2057774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97E7-7460-4E4A-B24C-D8885B49369B}"/>
              </a:ext>
            </a:extLst>
          </p:cNvPr>
          <p:cNvSpPr>
            <a:spLocks noGrp="1"/>
          </p:cNvSpPr>
          <p:nvPr>
            <p:ph type="title"/>
          </p:nvPr>
        </p:nvSpPr>
        <p:spPr/>
        <p:txBody>
          <a:bodyPr>
            <a:normAutofit fontScale="90000"/>
          </a:bodyPr>
          <a:lstStyle/>
          <a:p>
            <a:r>
              <a:rPr lang="en-US" dirty="0"/>
              <a:t>Results</a:t>
            </a:r>
          </a:p>
        </p:txBody>
      </p:sp>
      <p:sp>
        <p:nvSpPr>
          <p:cNvPr id="4" name="Slide Number Placeholder 3">
            <a:extLst>
              <a:ext uri="{FF2B5EF4-FFF2-40B4-BE49-F238E27FC236}">
                <a16:creationId xmlns:a16="http://schemas.microsoft.com/office/drawing/2014/main" id="{7970BBC6-DF27-495A-905F-3D3F68D52729}"/>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40</a:t>
            </a:fld>
            <a:endParaRPr lang="en-US" altLang="en-US" dirty="0">
              <a:solidFill>
                <a:srgbClr val="FFFFFF"/>
              </a:solidFill>
            </a:endParaRPr>
          </a:p>
        </p:txBody>
      </p:sp>
      <p:pic>
        <p:nvPicPr>
          <p:cNvPr id="7" name="Content Placeholder 6">
            <a:extLst>
              <a:ext uri="{FF2B5EF4-FFF2-40B4-BE49-F238E27FC236}">
                <a16:creationId xmlns:a16="http://schemas.microsoft.com/office/drawing/2014/main" id="{CE5A369B-7664-4274-89A2-1EE2CC4E1651}"/>
              </a:ext>
            </a:extLst>
          </p:cNvPr>
          <p:cNvPicPr>
            <a:picLocks noGrp="1" noChangeAspect="1"/>
          </p:cNvPicPr>
          <p:nvPr>
            <p:ph idx="1"/>
          </p:nvPr>
        </p:nvPicPr>
        <p:blipFill>
          <a:blip r:embed="rId2"/>
          <a:stretch>
            <a:fillRect/>
          </a:stretch>
        </p:blipFill>
        <p:spPr>
          <a:xfrm>
            <a:off x="1408563" y="1565974"/>
            <a:ext cx="4953000" cy="2857500"/>
          </a:xfrm>
          <a:prstGeom prst="rect">
            <a:avLst/>
          </a:prstGeom>
        </p:spPr>
      </p:pic>
    </p:spTree>
    <p:extLst>
      <p:ext uri="{BB962C8B-B14F-4D97-AF65-F5344CB8AC3E}">
        <p14:creationId xmlns:p14="http://schemas.microsoft.com/office/powerpoint/2010/main" val="1582538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8C0E-CA59-44E8-AD57-F4EA2BADA375}"/>
              </a:ext>
            </a:extLst>
          </p:cNvPr>
          <p:cNvSpPr>
            <a:spLocks noGrp="1"/>
          </p:cNvSpPr>
          <p:nvPr>
            <p:ph type="title"/>
          </p:nvPr>
        </p:nvSpPr>
        <p:spPr/>
        <p:txBody>
          <a:bodyPr>
            <a:normAutofit fontScale="90000"/>
          </a:bodyPr>
          <a:lstStyle/>
          <a:p>
            <a:r>
              <a:rPr lang="en-US"/>
              <a:t>Scheduling DEF </a:t>
            </a:r>
            <a:r>
              <a:rPr lang="en-US" dirty="0"/>
              <a:t>Batch Jobs</a:t>
            </a:r>
          </a:p>
        </p:txBody>
      </p:sp>
      <p:sp>
        <p:nvSpPr>
          <p:cNvPr id="4" name="Slide Number Placeholder 3">
            <a:extLst>
              <a:ext uri="{FF2B5EF4-FFF2-40B4-BE49-F238E27FC236}">
                <a16:creationId xmlns:a16="http://schemas.microsoft.com/office/drawing/2014/main" id="{37A7EAA8-D531-4D60-A65A-CD0B1EF284CD}"/>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41</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9010A596-E7F9-4543-82EF-D5D81B009749}"/>
              </a:ext>
            </a:extLst>
          </p:cNvPr>
          <p:cNvSpPr>
            <a:spLocks noGrp="1"/>
          </p:cNvSpPr>
          <p:nvPr>
            <p:ph idx="1"/>
          </p:nvPr>
        </p:nvSpPr>
        <p:spPr/>
        <p:txBody>
          <a:bodyPr/>
          <a:lstStyle/>
          <a:p>
            <a:r>
              <a:rPr lang="en-US" dirty="0"/>
              <a:t>Run All Pipelines Batches Command</a:t>
            </a:r>
          </a:p>
        </p:txBody>
      </p:sp>
      <p:pic>
        <p:nvPicPr>
          <p:cNvPr id="7" name="Picture 6">
            <a:extLst>
              <a:ext uri="{FF2B5EF4-FFF2-40B4-BE49-F238E27FC236}">
                <a16:creationId xmlns:a16="http://schemas.microsoft.com/office/drawing/2014/main" id="{D03C78A1-66DD-4ADD-89A2-AA5064BCE6A2}"/>
              </a:ext>
            </a:extLst>
          </p:cNvPr>
          <p:cNvPicPr>
            <a:picLocks noChangeAspect="1"/>
          </p:cNvPicPr>
          <p:nvPr/>
        </p:nvPicPr>
        <p:blipFill>
          <a:blip r:embed="rId2"/>
          <a:stretch>
            <a:fillRect/>
          </a:stretch>
        </p:blipFill>
        <p:spPr>
          <a:xfrm>
            <a:off x="838200" y="1704820"/>
            <a:ext cx="10881815" cy="3448359"/>
          </a:xfrm>
          <a:prstGeom prst="rect">
            <a:avLst/>
          </a:prstGeom>
        </p:spPr>
      </p:pic>
    </p:spTree>
    <p:extLst>
      <p:ext uri="{BB962C8B-B14F-4D97-AF65-F5344CB8AC3E}">
        <p14:creationId xmlns:p14="http://schemas.microsoft.com/office/powerpoint/2010/main" val="2024936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8C0E-CA59-44E8-AD57-F4EA2BADA375}"/>
              </a:ext>
            </a:extLst>
          </p:cNvPr>
          <p:cNvSpPr>
            <a:spLocks noGrp="1"/>
          </p:cNvSpPr>
          <p:nvPr>
            <p:ph type="title"/>
          </p:nvPr>
        </p:nvSpPr>
        <p:spPr/>
        <p:txBody>
          <a:bodyPr>
            <a:normAutofit fontScale="90000"/>
          </a:bodyPr>
          <a:lstStyle/>
          <a:p>
            <a:r>
              <a:rPr lang="en-US"/>
              <a:t>Scheduling DEF </a:t>
            </a:r>
            <a:r>
              <a:rPr lang="en-US" dirty="0"/>
              <a:t>Batch Jobs</a:t>
            </a:r>
          </a:p>
        </p:txBody>
      </p:sp>
      <p:sp>
        <p:nvSpPr>
          <p:cNvPr id="4" name="Slide Number Placeholder 3">
            <a:extLst>
              <a:ext uri="{FF2B5EF4-FFF2-40B4-BE49-F238E27FC236}">
                <a16:creationId xmlns:a16="http://schemas.microsoft.com/office/drawing/2014/main" id="{37A7EAA8-D531-4D60-A65A-CD0B1EF284CD}"/>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42</a:t>
            </a:fld>
            <a:endParaRPr lang="en-US" altLang="en-US" dirty="0">
              <a:solidFill>
                <a:srgbClr val="FFFFFF"/>
              </a:solidFill>
            </a:endParaRPr>
          </a:p>
        </p:txBody>
      </p:sp>
      <p:sp>
        <p:nvSpPr>
          <p:cNvPr id="6" name="Content Placeholder 5">
            <a:extLst>
              <a:ext uri="{FF2B5EF4-FFF2-40B4-BE49-F238E27FC236}">
                <a16:creationId xmlns:a16="http://schemas.microsoft.com/office/drawing/2014/main" id="{9010A596-E7F9-4543-82EF-D5D81B009749}"/>
              </a:ext>
            </a:extLst>
          </p:cNvPr>
          <p:cNvSpPr>
            <a:spLocks noGrp="1"/>
          </p:cNvSpPr>
          <p:nvPr>
            <p:ph idx="1"/>
          </p:nvPr>
        </p:nvSpPr>
        <p:spPr>
          <a:xfrm>
            <a:off x="838200" y="1168415"/>
            <a:ext cx="10515600" cy="4935204"/>
          </a:xfrm>
        </p:spPr>
        <p:txBody>
          <a:bodyPr/>
          <a:lstStyle/>
          <a:p>
            <a:r>
              <a:rPr lang="en-US" dirty="0"/>
              <a:t>Run Selected Pipeline Batches Command</a:t>
            </a:r>
          </a:p>
          <a:p>
            <a:endParaRPr lang="en-US" dirty="0"/>
          </a:p>
        </p:txBody>
      </p:sp>
      <p:pic>
        <p:nvPicPr>
          <p:cNvPr id="3" name="Picture 2">
            <a:extLst>
              <a:ext uri="{FF2B5EF4-FFF2-40B4-BE49-F238E27FC236}">
                <a16:creationId xmlns:a16="http://schemas.microsoft.com/office/drawing/2014/main" id="{C9B94B98-28E4-4DDD-B070-F37D70B0DB3C}"/>
              </a:ext>
            </a:extLst>
          </p:cNvPr>
          <p:cNvPicPr>
            <a:picLocks noChangeAspect="1"/>
          </p:cNvPicPr>
          <p:nvPr/>
        </p:nvPicPr>
        <p:blipFill>
          <a:blip r:embed="rId2"/>
          <a:stretch>
            <a:fillRect/>
          </a:stretch>
        </p:blipFill>
        <p:spPr>
          <a:xfrm>
            <a:off x="838200" y="1811283"/>
            <a:ext cx="8853985" cy="3649467"/>
          </a:xfrm>
          <a:prstGeom prst="rect">
            <a:avLst/>
          </a:prstGeom>
        </p:spPr>
      </p:pic>
    </p:spTree>
    <p:extLst>
      <p:ext uri="{BB962C8B-B14F-4D97-AF65-F5344CB8AC3E}">
        <p14:creationId xmlns:p14="http://schemas.microsoft.com/office/powerpoint/2010/main" val="1239457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0326A-119D-47DB-84C2-4BF57714A6DE}"/>
              </a:ext>
            </a:extLst>
          </p:cNvPr>
          <p:cNvSpPr>
            <a:spLocks noGrp="1"/>
          </p:cNvSpPr>
          <p:nvPr>
            <p:ph type="title"/>
          </p:nvPr>
        </p:nvSpPr>
        <p:spPr/>
        <p:txBody>
          <a:bodyPr>
            <a:normAutofit fontScale="90000"/>
          </a:bodyPr>
          <a:lstStyle/>
          <a:p>
            <a:r>
              <a:rPr lang="en-US" dirty="0"/>
              <a:t>Final Thoughts</a:t>
            </a:r>
          </a:p>
        </p:txBody>
      </p:sp>
      <p:sp>
        <p:nvSpPr>
          <p:cNvPr id="3" name="Content Placeholder 2">
            <a:extLst>
              <a:ext uri="{FF2B5EF4-FFF2-40B4-BE49-F238E27FC236}">
                <a16:creationId xmlns:a16="http://schemas.microsoft.com/office/drawing/2014/main" id="{273ADC65-4073-4886-8285-899CB284CB79}"/>
              </a:ext>
            </a:extLst>
          </p:cNvPr>
          <p:cNvSpPr>
            <a:spLocks noGrp="1"/>
          </p:cNvSpPr>
          <p:nvPr>
            <p:ph idx="1"/>
          </p:nvPr>
        </p:nvSpPr>
        <p:spPr/>
        <p:txBody>
          <a:bodyPr/>
          <a:lstStyle/>
          <a:p>
            <a:r>
              <a:rPr lang="en-US" dirty="0"/>
              <a:t>The Data Exchange Framework should always be considered when importing/exporting data in Sitecore.</a:t>
            </a:r>
          </a:p>
          <a:p>
            <a:r>
              <a:rPr lang="en-US" dirty="0"/>
              <a:t>It does not completely replace tools such as RAZL as the process would be more manually intensive.</a:t>
            </a:r>
          </a:p>
          <a:p>
            <a:r>
              <a:rPr lang="en-US" dirty="0"/>
              <a:t>The possibilities are endless.</a:t>
            </a:r>
          </a:p>
          <a:p>
            <a:pPr marL="0" indent="0">
              <a:buNone/>
            </a:pPr>
            <a:endParaRPr lang="en-US" dirty="0"/>
          </a:p>
        </p:txBody>
      </p:sp>
      <p:sp>
        <p:nvSpPr>
          <p:cNvPr id="4" name="Slide Number Placeholder 3">
            <a:extLst>
              <a:ext uri="{FF2B5EF4-FFF2-40B4-BE49-F238E27FC236}">
                <a16:creationId xmlns:a16="http://schemas.microsoft.com/office/drawing/2014/main" id="{12C77306-D60D-4D03-876E-2353DA8D6428}"/>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43</a:t>
            </a:fld>
            <a:endParaRPr lang="en-US" altLang="en-US" dirty="0">
              <a:solidFill>
                <a:srgbClr val="FFFFFF"/>
              </a:solidFill>
            </a:endParaRPr>
          </a:p>
        </p:txBody>
      </p:sp>
      <p:pic>
        <p:nvPicPr>
          <p:cNvPr id="1026" name="Picture 2" descr="https://i.imgflip.com/2ydl5y.jpg">
            <a:extLst>
              <a:ext uri="{FF2B5EF4-FFF2-40B4-BE49-F238E27FC236}">
                <a16:creationId xmlns:a16="http://schemas.microsoft.com/office/drawing/2014/main" id="{4A585C77-3C3A-4B76-A925-E3C98E11C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156" y="2941777"/>
            <a:ext cx="5283425" cy="2962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846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23888" y="1371601"/>
            <a:ext cx="10958512" cy="4648200"/>
          </a:xfrm>
        </p:spPr>
        <p:txBody>
          <a:bodyPr/>
          <a:lstStyle/>
          <a:p>
            <a:r>
              <a:rPr lang="en-US" dirty="0"/>
              <a:t>Sitecore: </a:t>
            </a:r>
          </a:p>
          <a:p>
            <a:pPr lvl="1"/>
            <a:r>
              <a:rPr lang="en-US" dirty="0">
                <a:hlinkClick r:id="rId3"/>
              </a:rPr>
              <a:t>https://doc.sitecore.com/developers/def/20/data-exchange-framework/en/data-exchange-framework.html</a:t>
            </a:r>
            <a:endParaRPr lang="en-US" dirty="0"/>
          </a:p>
          <a:p>
            <a:pPr lvl="1"/>
            <a:r>
              <a:rPr lang="en-US">
                <a:hlinkClick r:id="rId4"/>
              </a:rPr>
              <a:t>https://marketplace.sitecore.net/Modules/R/Reddit_Blog_Importer.aspx?sc_lang=en</a:t>
            </a:r>
            <a:endParaRPr lang="en-US" dirty="0"/>
          </a:p>
          <a:p>
            <a:r>
              <a:rPr lang="en-US" dirty="0"/>
              <a:t>Other Sources: </a:t>
            </a:r>
          </a:p>
          <a:p>
            <a:pPr lvl="1"/>
            <a:r>
              <a:rPr lang="en-US" dirty="0">
                <a:hlinkClick r:id="rId5"/>
              </a:rPr>
              <a:t>https://sitecorerunner.com/category/data-exchange-framework/</a:t>
            </a:r>
            <a:endParaRPr lang="en-US" dirty="0"/>
          </a:p>
        </p:txBody>
      </p:sp>
      <p:sp>
        <p:nvSpPr>
          <p:cNvPr id="4" name="Slide Number Placeholder 3"/>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fontAlgn="base">
              <a:spcBef>
                <a:spcPct val="0"/>
              </a:spcBef>
              <a:spcAft>
                <a:spcPct val="0"/>
              </a:spcAft>
              <a:defRPr sz="1600" kern="1200">
                <a:solidFill>
                  <a:schemeClr val="bg1"/>
                </a:solidFill>
                <a:latin typeface="+mj-lt"/>
                <a:ea typeface="MS PGothic" pitchFamily="34" charset="-128"/>
                <a:cs typeface="+mn-cs"/>
              </a:defRPr>
            </a:lvl1pPr>
            <a:lvl2pPr marL="457200" algn="l" defTabSz="457200" rtl="0" fontAlgn="base">
              <a:spcBef>
                <a:spcPct val="0"/>
              </a:spcBef>
              <a:spcAft>
                <a:spcPct val="0"/>
              </a:spcAft>
              <a:defRPr kern="1200">
                <a:solidFill>
                  <a:schemeClr val="tx1"/>
                </a:solidFill>
                <a:latin typeface="Trebuchet MS"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Trebuchet MS"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Trebuchet MS"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Trebuchet MS" pitchFamily="34" charset="0"/>
                <a:ea typeface="MS PGothic" pitchFamily="34" charset="-128"/>
                <a:cs typeface="+mn-cs"/>
              </a:defRPr>
            </a:lvl5pPr>
            <a:lvl6pPr marL="2286000" algn="l" defTabSz="914400" rtl="0" eaLnBrk="1" latinLnBrk="0" hangingPunct="1">
              <a:defRPr kern="1200">
                <a:solidFill>
                  <a:schemeClr val="tx1"/>
                </a:solidFill>
                <a:latin typeface="Trebuchet MS" pitchFamily="34" charset="0"/>
                <a:ea typeface="MS PGothic" pitchFamily="34" charset="-128"/>
                <a:cs typeface="+mn-cs"/>
              </a:defRPr>
            </a:lvl6pPr>
            <a:lvl7pPr marL="2743200" algn="l" defTabSz="914400" rtl="0" eaLnBrk="1" latinLnBrk="0" hangingPunct="1">
              <a:defRPr kern="1200">
                <a:solidFill>
                  <a:schemeClr val="tx1"/>
                </a:solidFill>
                <a:latin typeface="Trebuchet MS" pitchFamily="34" charset="0"/>
                <a:ea typeface="MS PGothic" pitchFamily="34" charset="-128"/>
                <a:cs typeface="+mn-cs"/>
              </a:defRPr>
            </a:lvl7pPr>
            <a:lvl8pPr marL="3200400" algn="l" defTabSz="914400" rtl="0" eaLnBrk="1" latinLnBrk="0" hangingPunct="1">
              <a:defRPr kern="1200">
                <a:solidFill>
                  <a:schemeClr val="tx1"/>
                </a:solidFill>
                <a:latin typeface="Trebuchet MS" pitchFamily="34" charset="0"/>
                <a:ea typeface="MS PGothic" pitchFamily="34" charset="-128"/>
                <a:cs typeface="+mn-cs"/>
              </a:defRPr>
            </a:lvl8pPr>
            <a:lvl9pPr marL="3657600" algn="l" defTabSz="914400" rtl="0" eaLnBrk="1" latinLnBrk="0" hangingPunct="1">
              <a:defRPr kern="1200">
                <a:solidFill>
                  <a:schemeClr val="tx1"/>
                </a:solidFill>
                <a:latin typeface="Trebuchet MS" pitchFamily="34" charset="0"/>
                <a:ea typeface="MS PGothic" pitchFamily="34" charset="-128"/>
                <a:cs typeface="+mn-cs"/>
              </a:defRPr>
            </a:lvl9pPr>
          </a:lstStyle>
          <a:p>
            <a:fld id="{5213EBBC-DA93-49F5-862E-C8FA642F0337}" type="slidenum">
              <a:rPr lang="en-US" altLang="en-US" smtClean="0"/>
              <a:pPr/>
              <a:t>44</a:t>
            </a:fld>
            <a:endParaRPr lang="en-US" altLang="en-US" dirty="0">
              <a:solidFill>
                <a:srgbClr val="FFFFFF"/>
              </a:solidFill>
            </a:endParaRPr>
          </a:p>
        </p:txBody>
      </p:sp>
      <p:sp>
        <p:nvSpPr>
          <p:cNvPr id="5" name="Title 4"/>
          <p:cNvSpPr>
            <a:spLocks noGrp="1"/>
          </p:cNvSpPr>
          <p:nvPr>
            <p:ph type="title"/>
          </p:nvPr>
        </p:nvSpPr>
        <p:spPr/>
        <p:txBody>
          <a:bodyPr>
            <a:normAutofit fontScale="90000"/>
          </a:bodyPr>
          <a:lstStyle/>
          <a:p>
            <a:r>
              <a:rPr lang="en-US" sz="5300" dirty="0"/>
              <a:t>Additional Resources</a:t>
            </a:r>
          </a:p>
        </p:txBody>
      </p:sp>
    </p:spTree>
    <p:extLst>
      <p:ext uri="{BB962C8B-B14F-4D97-AF65-F5344CB8AC3E}">
        <p14:creationId xmlns:p14="http://schemas.microsoft.com/office/powerpoint/2010/main" val="970986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Related image">
            <a:extLst>
              <a:ext uri="{FF2B5EF4-FFF2-40B4-BE49-F238E27FC236}">
                <a16:creationId xmlns:a16="http://schemas.microsoft.com/office/drawing/2014/main" id="{A933F021-B2E0-4A16-8B33-86A920045977}"/>
              </a:ext>
            </a:extLst>
          </p:cNvPr>
          <p:cNvPicPr>
            <a:picLocks noChangeAspect="1" noChangeArrowheads="1"/>
          </p:cNvPicPr>
          <p:nvPr/>
        </p:nvPicPr>
        <p:blipFill rotWithShape="1">
          <a:blip r:embed="rId3">
            <a:duotone>
              <a:srgbClr val="0B4569">
                <a:shade val="45000"/>
                <a:satMod val="135000"/>
              </a:srgbClr>
              <a:prstClr val="white"/>
            </a:duotone>
            <a:extLst>
              <a:ext uri="{BEBA8EAE-BF5A-486C-A8C5-ECC9F3942E4B}">
                <a14:imgProps xmlns:a14="http://schemas.microsoft.com/office/drawing/2010/main">
                  <a14:imgLayer r:embed="rId4">
                    <a14:imgEffect>
                      <a14:backgroundRemoval t="52096" b="98503" l="400" r="99700">
                        <a14:foregroundMark x1="200" y1="63473" x2="4500" y2="62725"/>
                        <a14:foregroundMark x1="4500" y1="62725" x2="13500" y2="71557"/>
                        <a14:foregroundMark x1="1300" y1="63772" x2="400" y2="63323"/>
                        <a14:foregroundMark x1="3600" y1="78144" x2="8200" y2="76198"/>
                        <a14:foregroundMark x1="8200" y1="76198" x2="13500" y2="76198"/>
                        <a14:foregroundMark x1="13500" y1="76198" x2="14300" y2="76198"/>
                        <a14:foregroundMark x1="3500" y1="85329" x2="26000" y2="82934"/>
                        <a14:foregroundMark x1="1800" y1="74551" x2="1700" y2="81138"/>
                        <a14:foregroundMark x1="1700" y1="81138" x2="2600" y2="86228"/>
                        <a14:foregroundMark x1="1100" y1="91617" x2="13500" y2="89222"/>
                        <a14:foregroundMark x1="13500" y1="89222" x2="41800" y2="93563"/>
                        <a14:foregroundMark x1="1100" y1="95210" x2="17400" y2="93713"/>
                        <a14:foregroundMark x1="17400" y1="93713" x2="23400" y2="94162"/>
                        <a14:foregroundMark x1="23400" y1="94162" x2="36900" y2="92066"/>
                        <a14:foregroundMark x1="36900" y1="92066" x2="36900" y2="92066"/>
                        <a14:foregroundMark x1="49200" y1="97305" x2="63400" y2="94162"/>
                        <a14:foregroundMark x1="63400" y1="94162" x2="70300" y2="94311"/>
                        <a14:foregroundMark x1="70300" y1="94311" x2="85600" y2="92365"/>
                        <a14:foregroundMark x1="85600" y1="92365" x2="97900" y2="94012"/>
                        <a14:foregroundMark x1="88000" y1="80838" x2="90600" y2="75449"/>
                        <a14:foregroundMark x1="90600" y1="75449" x2="93900" y2="71707"/>
                        <a14:foregroundMark x1="93900" y1="71707" x2="93900" y2="71707"/>
                        <a14:foregroundMark x1="96000" y1="98503" x2="99700" y2="96856"/>
                        <a14:foregroundMark x1="74400" y1="53443" x2="75600" y2="52096"/>
                        <a14:foregroundMark x1="45000" y1="73353" x2="45900" y2="68114"/>
                        <a14:foregroundMark x1="48300" y1="78743" x2="50200" y2="73054"/>
                        <a14:foregroundMark x1="50200" y1="73054" x2="50600" y2="70210"/>
                        <a14:foregroundMark x1="50000" y1="69910" x2="50000" y2="69910"/>
                        <a14:foregroundMark x1="50000" y1="69461" x2="50000" y2="69461"/>
                        <a14:foregroundMark x1="54000" y1="75000" x2="54000" y2="75000"/>
                        <a14:foregroundMark x1="53700" y1="75299" x2="53700" y2="75299"/>
                        <a14:foregroundMark x1="53400" y1="75599" x2="53400" y2="75599"/>
                        <a14:foregroundMark x1="88800" y1="61078" x2="89200" y2="61078"/>
                        <a14:foregroundMark x1="89700" y1="60629" x2="89700" y2="60629"/>
                      </a14:backgroundRemoval>
                    </a14:imgEffect>
                  </a14:imgLayer>
                </a14:imgProps>
              </a:ext>
              <a:ext uri="{28A0092B-C50C-407E-A947-70E740481C1C}">
                <a14:useLocalDpi xmlns:a14="http://schemas.microsoft.com/office/drawing/2010/main" val="0"/>
              </a:ext>
            </a:extLst>
          </a:blip>
          <a:srcRect t="47907"/>
          <a:stretch/>
        </p:blipFill>
        <p:spPr bwMode="auto">
          <a:xfrm>
            <a:off x="0" y="2615452"/>
            <a:ext cx="12192000" cy="42425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CEC409B-1EF9-4F79-89FB-DD663E0CB0B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441960" y="6150925"/>
            <a:ext cx="2637924" cy="433033"/>
          </a:xfrm>
          <a:prstGeom prst="rect">
            <a:avLst/>
          </a:prstGeom>
          <a:effectLst>
            <a:outerShdw blurRad="254000" dist="127000" dir="5400000" algn="t" rotWithShape="0">
              <a:schemeClr val="tx1">
                <a:alpha val="25000"/>
              </a:schemeClr>
            </a:outerShdw>
          </a:effectLst>
        </p:spPr>
      </p:pic>
      <p:pic>
        <p:nvPicPr>
          <p:cNvPr id="10" name="Picture 9">
            <a:extLst>
              <a:ext uri="{FF2B5EF4-FFF2-40B4-BE49-F238E27FC236}">
                <a16:creationId xmlns:a16="http://schemas.microsoft.com/office/drawing/2014/main" id="{1F2AEF0D-AEE1-478C-8A4B-0BADDA77EB2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00" b="89957" l="9551" r="92275">
                        <a14:foregroundMark x1="10534" y1="15208" x2="10534" y2="15208"/>
                        <a14:foregroundMark x1="22051" y1="15495" x2="22051" y2="15495"/>
                        <a14:foregroundMark x1="32163" y1="22238" x2="32163" y2="22238"/>
                        <a14:foregroundMark x1="38764" y1="21664" x2="38764" y2="21664"/>
                        <a14:foregroundMark x1="45646" y1="21377" x2="45646" y2="21377"/>
                        <a14:foregroundMark x1="45084" y1="13630" x2="45084" y2="13630"/>
                        <a14:foregroundMark x1="50421" y1="19656" x2="50421" y2="19656"/>
                        <a14:foregroundMark x1="62640" y1="18795" x2="62640" y2="18795"/>
                        <a14:foregroundMark x1="74298" y1="19082" x2="74298" y2="19082"/>
                        <a14:foregroundMark x1="10815" y1="34146" x2="10815" y2="34146"/>
                        <a14:foregroundMark x1="27528" y1="43185" x2="27528" y2="43185"/>
                        <a14:foregroundMark x1="32163" y1="41176" x2="32163" y2="41176"/>
                        <a14:foregroundMark x1="40309" y1="37733" x2="40309" y2="37733"/>
                        <a14:foregroundMark x1="47612" y1="39311" x2="47612" y2="39311"/>
                        <a14:foregroundMark x1="58567" y1="42181" x2="58567" y2="42181"/>
                        <a14:foregroundMark x1="70927" y1="40603" x2="70927" y2="40603"/>
                        <a14:foregroundMark x1="50702" y1="59828" x2="50702" y2="59828"/>
                        <a14:foregroundMark x1="9831" y1="81349" x2="9831" y2="81349"/>
                        <a14:foregroundMark x1="24298" y1="77188" x2="24298" y2="77188"/>
                        <a14:foregroundMark x1="24579" y1="81349" x2="24579" y2="81349"/>
                        <a14:foregroundMark x1="23034" y1="85509" x2="23034" y2="85509"/>
                        <a14:foregroundMark x1="37219" y1="78766" x2="37219" y2="78766"/>
                        <a14:foregroundMark x1="45084" y1="81062" x2="45084" y2="81062"/>
                        <a14:foregroundMark x1="48596" y1="80488" x2="48596" y2="80488"/>
                        <a14:foregroundMark x1="53933" y1="80057" x2="53933" y2="80057"/>
                        <a14:foregroundMark x1="62640" y1="80057" x2="62640" y2="80057"/>
                        <a14:foregroundMark x1="68961" y1="80057" x2="68961" y2="80057"/>
                        <a14:foregroundMark x1="78090" y1="78766" x2="78090" y2="78766"/>
                        <a14:foregroundMark x1="87781" y1="79484" x2="87781" y2="79484"/>
                        <a14:foregroundMark x1="90730" y1="75610" x2="90730" y2="75610"/>
                        <a14:foregroundMark x1="23034" y1="78192" x2="23034" y2="78192"/>
                        <a14:foregroundMark x1="24298" y1="80488" x2="24298" y2="80488"/>
                        <a14:foregroundMark x1="23736" y1="85222" x2="23736" y2="85222"/>
                        <a14:foregroundMark x1="92275" y1="75610" x2="92275" y2="75610"/>
                        <a14:backgroundMark x1="56742" y1="78766" x2="56742" y2="78766"/>
                        <a14:backgroundMark x1="85955" y1="79197" x2="85955" y2="79197"/>
                      </a14:backgroundRemoval>
                    </a14:imgEffect>
                  </a14:imgLayer>
                </a14:imgProps>
              </a:ext>
            </a:extLst>
          </a:blip>
          <a:stretch>
            <a:fillRect/>
          </a:stretch>
        </p:blipFill>
        <p:spPr>
          <a:xfrm>
            <a:off x="10358651" y="5271783"/>
            <a:ext cx="1553696" cy="1520963"/>
          </a:xfrm>
          <a:prstGeom prst="rect">
            <a:avLst/>
          </a:prstGeom>
        </p:spPr>
      </p:pic>
      <p:sp>
        <p:nvSpPr>
          <p:cNvPr id="11" name="Text Placeholder 1">
            <a:extLst>
              <a:ext uri="{FF2B5EF4-FFF2-40B4-BE49-F238E27FC236}">
                <a16:creationId xmlns:a16="http://schemas.microsoft.com/office/drawing/2014/main" id="{25C58C39-162B-4C39-A378-9FF2953C5C18}"/>
              </a:ext>
            </a:extLst>
          </p:cNvPr>
          <p:cNvSpPr txBox="1">
            <a:spLocks/>
          </p:cNvSpPr>
          <p:nvPr/>
        </p:nvSpPr>
        <p:spPr>
          <a:xfrm>
            <a:off x="1456008" y="2615452"/>
            <a:ext cx="9279983" cy="1256974"/>
          </a:xfrm>
          <a:prstGeom prst="rect">
            <a:avLst/>
          </a:prstGeom>
        </p:spPr>
        <p:txBody>
          <a:bodyPr/>
          <a:lstStyle>
            <a:lvl1pPr marL="342900" indent="-342900" algn="l" defTabSz="457200" rtl="0" eaLnBrk="1" fontAlgn="base" hangingPunct="1">
              <a:spcBef>
                <a:spcPts val="1000"/>
              </a:spcBef>
              <a:spcAft>
                <a:spcPct val="0"/>
              </a:spcAft>
              <a:buClr>
                <a:schemeClr val="accent2"/>
              </a:buClr>
              <a:buSzPct val="105000"/>
              <a:buFont typeface="Arial Black" panose="020B0A04020102020204" pitchFamily="34" charset="0"/>
              <a:buChar char="&gt;"/>
              <a:defRPr sz="2000" kern="1200">
                <a:solidFill>
                  <a:srgbClr val="404040"/>
                </a:solidFill>
                <a:latin typeface="Titillium Web" panose="00000500000000000000" pitchFamily="2" charset="0"/>
                <a:ea typeface="MS PGothic" pitchFamily="34" charset="-128"/>
                <a:cs typeface="Segoe UI Light" panose="020B0502040204020203" pitchFamily="34" charset="0"/>
              </a:defRPr>
            </a:lvl1pPr>
            <a:lvl2pPr marL="742950" indent="-285750" algn="l" defTabSz="457200" rtl="0" eaLnBrk="1" fontAlgn="base" hangingPunct="1">
              <a:spcBef>
                <a:spcPts val="1000"/>
              </a:spcBef>
              <a:spcAft>
                <a:spcPct val="0"/>
              </a:spcAft>
              <a:buClr>
                <a:schemeClr val="accent2"/>
              </a:buClr>
              <a:buSzPct val="105000"/>
              <a:buFont typeface="Arial Black" panose="020B0A04020102020204" pitchFamily="34" charset="0"/>
              <a:buChar char="&gt;"/>
              <a:defRPr sz="1800" kern="1200">
                <a:solidFill>
                  <a:srgbClr val="404040"/>
                </a:solidFill>
                <a:latin typeface="Titillium Web" panose="00000500000000000000" pitchFamily="2" charset="0"/>
                <a:ea typeface="MS PGothic" pitchFamily="34" charset="-128"/>
                <a:cs typeface="Segoe UI Light" panose="020B0502040204020203" pitchFamily="34" charset="0"/>
              </a:defRPr>
            </a:lvl2pPr>
            <a:lvl3pPr marL="1143000" indent="-228600" algn="l" defTabSz="457200" rtl="0" eaLnBrk="1" fontAlgn="base" hangingPunct="1">
              <a:spcBef>
                <a:spcPts val="1000"/>
              </a:spcBef>
              <a:spcAft>
                <a:spcPct val="0"/>
              </a:spcAft>
              <a:buClr>
                <a:schemeClr val="accent2"/>
              </a:buClr>
              <a:buSzPct val="105000"/>
              <a:buFont typeface="Arial Black" panose="020B0A04020102020204" pitchFamily="34" charset="0"/>
              <a:buChar char="&gt;"/>
              <a:defRPr sz="1600" kern="1200">
                <a:solidFill>
                  <a:srgbClr val="404040"/>
                </a:solidFill>
                <a:latin typeface="Titillium Web" panose="00000500000000000000" pitchFamily="2" charset="0"/>
                <a:ea typeface="MS PGothic" pitchFamily="34" charset="-128"/>
                <a:cs typeface="Segoe UI Light" panose="020B0502040204020203" pitchFamily="34" charset="0"/>
              </a:defRPr>
            </a:lvl3pPr>
            <a:lvl4pPr marL="1600200" indent="-228600" algn="l" defTabSz="457200" rtl="0" eaLnBrk="1" fontAlgn="base" hangingPunct="1">
              <a:spcBef>
                <a:spcPts val="1000"/>
              </a:spcBef>
              <a:spcAft>
                <a:spcPct val="0"/>
              </a:spcAft>
              <a:buClr>
                <a:schemeClr val="accent2"/>
              </a:buClr>
              <a:buSzPct val="105000"/>
              <a:buFont typeface="Arial Black" panose="020B0A04020102020204" pitchFamily="34" charset="0"/>
              <a:buChar char="&gt;"/>
              <a:defRPr sz="1400" kern="1200">
                <a:solidFill>
                  <a:srgbClr val="404040"/>
                </a:solidFill>
                <a:latin typeface="Titillium Web" panose="00000500000000000000" pitchFamily="2" charset="0"/>
                <a:ea typeface="MS PGothic" pitchFamily="34" charset="-128"/>
                <a:cs typeface="Segoe UI Light" panose="020B0502040204020203" pitchFamily="34" charset="0"/>
              </a:defRPr>
            </a:lvl4pPr>
            <a:lvl5pPr marL="2057400" indent="-228600" algn="l" defTabSz="457200" rtl="0" eaLnBrk="1" fontAlgn="base" hangingPunct="1">
              <a:spcBef>
                <a:spcPts val="1000"/>
              </a:spcBef>
              <a:spcAft>
                <a:spcPct val="0"/>
              </a:spcAft>
              <a:buClr>
                <a:schemeClr val="accent2"/>
              </a:buClr>
              <a:buSzPct val="105000"/>
              <a:buFont typeface="Arial Black" panose="020B0A04020102020204" pitchFamily="34" charset="0"/>
              <a:buChar char="&gt;"/>
              <a:defRPr sz="1400" kern="1200">
                <a:solidFill>
                  <a:srgbClr val="404040"/>
                </a:solidFill>
                <a:latin typeface="Titillium Web" panose="00000500000000000000" pitchFamily="2" charset="0"/>
                <a:ea typeface="MS PGothic" pitchFamily="34" charset="-128"/>
                <a:cs typeface="Segoe UI Light" panose="020B0502040204020203"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6600" dirty="0">
                <a:solidFill>
                  <a:schemeClr val="tx1"/>
                </a:solidFill>
                <a:effectLst>
                  <a:outerShdw blurRad="50800" dist="38100" dir="5400000" algn="t" rotWithShape="0">
                    <a:prstClr val="black">
                      <a:alpha val="40000"/>
                    </a:prstClr>
                  </a:outerShdw>
                </a:effectLst>
              </a:rPr>
              <a:t>QUESTION &amp; ANSWER</a:t>
            </a:r>
            <a:endParaRPr lang="en-US" sz="8800" dirty="0">
              <a:solidFill>
                <a:schemeClr val="tx1"/>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842962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6453-6006-421C-9607-17D6104A2F53}"/>
              </a:ext>
            </a:extLst>
          </p:cNvPr>
          <p:cNvSpPr>
            <a:spLocks noGrp="1"/>
          </p:cNvSpPr>
          <p:nvPr>
            <p:ph type="title"/>
          </p:nvPr>
        </p:nvSpPr>
        <p:spPr/>
        <p:txBody>
          <a:bodyPr>
            <a:normAutofit fontScale="90000"/>
          </a:bodyPr>
          <a:lstStyle/>
          <a:p>
            <a:r>
              <a:rPr lang="en-US" dirty="0"/>
              <a:t>What is Data Exchange Framework?</a:t>
            </a:r>
          </a:p>
        </p:txBody>
      </p:sp>
      <p:sp>
        <p:nvSpPr>
          <p:cNvPr id="3" name="Content Placeholder 2">
            <a:extLst>
              <a:ext uri="{FF2B5EF4-FFF2-40B4-BE49-F238E27FC236}">
                <a16:creationId xmlns:a16="http://schemas.microsoft.com/office/drawing/2014/main" id="{7A478D21-EC27-4A0F-934D-29C89F6281EB}"/>
              </a:ext>
            </a:extLst>
          </p:cNvPr>
          <p:cNvSpPr>
            <a:spLocks noGrp="1"/>
          </p:cNvSpPr>
          <p:nvPr>
            <p:ph idx="1"/>
          </p:nvPr>
        </p:nvSpPr>
        <p:spPr/>
        <p:txBody>
          <a:bodyPr/>
          <a:lstStyle/>
          <a:p>
            <a:r>
              <a:rPr lang="en-US" dirty="0"/>
              <a:t>From Sitecore:</a:t>
            </a:r>
          </a:p>
          <a:p>
            <a:pPr marL="0" indent="0">
              <a:buNone/>
            </a:pPr>
            <a:r>
              <a:rPr lang="en-US" i="1" dirty="0"/>
              <a:t>Sitecore Data Exchange Framework is designed to facilitate the transfer of data between systems. It allows you to define the logic needed to read data from a source system, transform that data into a format that is compatible with a target system, and write the transformed data into a target system. Developers can build connectors that allow 3rd party systems to serve as source and target systems.</a:t>
            </a:r>
          </a:p>
        </p:txBody>
      </p:sp>
      <p:sp>
        <p:nvSpPr>
          <p:cNvPr id="4" name="Slide Number Placeholder 3">
            <a:extLst>
              <a:ext uri="{FF2B5EF4-FFF2-40B4-BE49-F238E27FC236}">
                <a16:creationId xmlns:a16="http://schemas.microsoft.com/office/drawing/2014/main" id="{6D4E9121-C77E-4F81-921B-1AC240EC9151}"/>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5</a:t>
            </a:fld>
            <a:endParaRPr lang="en-US" altLang="en-US" dirty="0">
              <a:solidFill>
                <a:srgbClr val="FFFFFF"/>
              </a:solidFill>
            </a:endParaRPr>
          </a:p>
        </p:txBody>
      </p:sp>
    </p:spTree>
    <p:extLst>
      <p:ext uri="{BB962C8B-B14F-4D97-AF65-F5344CB8AC3E}">
        <p14:creationId xmlns:p14="http://schemas.microsoft.com/office/powerpoint/2010/main" val="170513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28256-F5E5-46AC-B4D7-5F4D786A5C44}"/>
              </a:ext>
            </a:extLst>
          </p:cNvPr>
          <p:cNvSpPr>
            <a:spLocks noGrp="1"/>
          </p:cNvSpPr>
          <p:nvPr>
            <p:ph type="title"/>
          </p:nvPr>
        </p:nvSpPr>
        <p:spPr/>
        <p:txBody>
          <a:bodyPr>
            <a:normAutofit fontScale="90000"/>
          </a:bodyPr>
          <a:lstStyle/>
          <a:p>
            <a:r>
              <a:rPr lang="en-US" dirty="0"/>
              <a:t>How Can It Be Used?</a:t>
            </a:r>
          </a:p>
        </p:txBody>
      </p:sp>
      <p:sp>
        <p:nvSpPr>
          <p:cNvPr id="3" name="Content Placeholder 2">
            <a:extLst>
              <a:ext uri="{FF2B5EF4-FFF2-40B4-BE49-F238E27FC236}">
                <a16:creationId xmlns:a16="http://schemas.microsoft.com/office/drawing/2014/main" id="{F2DCCD23-7CB3-462D-B50F-E15DA5133354}"/>
              </a:ext>
            </a:extLst>
          </p:cNvPr>
          <p:cNvSpPr>
            <a:spLocks noGrp="1"/>
          </p:cNvSpPr>
          <p:nvPr>
            <p:ph idx="1"/>
          </p:nvPr>
        </p:nvSpPr>
        <p:spPr/>
        <p:txBody>
          <a:bodyPr/>
          <a:lstStyle/>
          <a:p>
            <a:r>
              <a:rPr lang="en-US" dirty="0"/>
              <a:t>Importing Data from One Source Into Sitecore (example </a:t>
            </a:r>
            <a:r>
              <a:rPr lang="en-US" dirty="0" err="1"/>
              <a:t>rss</a:t>
            </a:r>
            <a:r>
              <a:rPr lang="en-US" dirty="0"/>
              <a:t> feed, reddit feed </a:t>
            </a:r>
            <a:r>
              <a:rPr lang="en-US" dirty="0" err="1"/>
              <a:t>etc</a:t>
            </a:r>
            <a:r>
              <a:rPr lang="en-US" dirty="0"/>
              <a:t>…).</a:t>
            </a:r>
          </a:p>
          <a:p>
            <a:r>
              <a:rPr lang="en-US" dirty="0"/>
              <a:t>Exporting Data from Sitecore into Another System (external SQL tables)</a:t>
            </a:r>
          </a:p>
          <a:p>
            <a:r>
              <a:rPr lang="en-US" dirty="0"/>
              <a:t>Reading and Processing </a:t>
            </a:r>
            <a:r>
              <a:rPr lang="en-US" dirty="0" err="1"/>
              <a:t>xDB</a:t>
            </a:r>
            <a:r>
              <a:rPr lang="en-US" dirty="0"/>
              <a:t> contacts.</a:t>
            </a:r>
          </a:p>
          <a:p>
            <a:r>
              <a:rPr lang="en-US" dirty="0"/>
              <a:t>Anything data related. The possibilities are endless. </a:t>
            </a:r>
          </a:p>
        </p:txBody>
      </p:sp>
      <p:sp>
        <p:nvSpPr>
          <p:cNvPr id="4" name="Slide Number Placeholder 3">
            <a:extLst>
              <a:ext uri="{FF2B5EF4-FFF2-40B4-BE49-F238E27FC236}">
                <a16:creationId xmlns:a16="http://schemas.microsoft.com/office/drawing/2014/main" id="{F0328862-B238-4411-A2F3-62CAB1AC7559}"/>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6</a:t>
            </a:fld>
            <a:endParaRPr lang="en-US" altLang="en-US" dirty="0">
              <a:solidFill>
                <a:srgbClr val="FFFFFF"/>
              </a:solidFill>
            </a:endParaRPr>
          </a:p>
        </p:txBody>
      </p:sp>
    </p:spTree>
    <p:extLst>
      <p:ext uri="{BB962C8B-B14F-4D97-AF65-F5344CB8AC3E}">
        <p14:creationId xmlns:p14="http://schemas.microsoft.com/office/powerpoint/2010/main" val="1394043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6450-FCEC-4B1A-8EE2-F7D4A4A8ECF0}"/>
              </a:ext>
            </a:extLst>
          </p:cNvPr>
          <p:cNvSpPr>
            <a:spLocks noGrp="1"/>
          </p:cNvSpPr>
          <p:nvPr>
            <p:ph type="title"/>
          </p:nvPr>
        </p:nvSpPr>
        <p:spPr/>
        <p:txBody>
          <a:bodyPr>
            <a:normAutofit fontScale="90000"/>
          </a:bodyPr>
          <a:lstStyle/>
          <a:p>
            <a:r>
              <a:rPr lang="en-US" dirty="0"/>
              <a:t>Sitecore Setup</a:t>
            </a:r>
          </a:p>
        </p:txBody>
      </p:sp>
      <p:sp>
        <p:nvSpPr>
          <p:cNvPr id="4" name="Slide Number Placeholder 3">
            <a:extLst>
              <a:ext uri="{FF2B5EF4-FFF2-40B4-BE49-F238E27FC236}">
                <a16:creationId xmlns:a16="http://schemas.microsoft.com/office/drawing/2014/main" id="{24CBDA9C-1EDD-422D-AC35-1EF134C7ADAA}"/>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7</a:t>
            </a:fld>
            <a:endParaRPr lang="en-US" altLang="en-US" dirty="0"/>
          </a:p>
        </p:txBody>
      </p:sp>
      <p:pic>
        <p:nvPicPr>
          <p:cNvPr id="26" name="Content Placeholder 25">
            <a:extLst>
              <a:ext uri="{FF2B5EF4-FFF2-40B4-BE49-F238E27FC236}">
                <a16:creationId xmlns:a16="http://schemas.microsoft.com/office/drawing/2014/main" id="{65C8CF7F-862D-4C71-9EA7-EA7A1CFF5DF6}"/>
              </a:ext>
            </a:extLst>
          </p:cNvPr>
          <p:cNvPicPr>
            <a:picLocks noGrp="1" noChangeAspect="1"/>
          </p:cNvPicPr>
          <p:nvPr>
            <p:ph idx="1"/>
          </p:nvPr>
        </p:nvPicPr>
        <p:blipFill>
          <a:blip r:embed="rId3"/>
          <a:stretch>
            <a:fillRect/>
          </a:stretch>
        </p:blipFill>
        <p:spPr>
          <a:xfrm>
            <a:off x="609600" y="1370727"/>
            <a:ext cx="3514725" cy="4381500"/>
          </a:xfrm>
          <a:prstGeom prst="rect">
            <a:avLst/>
          </a:prstGeom>
        </p:spPr>
      </p:pic>
      <p:pic>
        <p:nvPicPr>
          <p:cNvPr id="28" name="Picture 27">
            <a:extLst>
              <a:ext uri="{FF2B5EF4-FFF2-40B4-BE49-F238E27FC236}">
                <a16:creationId xmlns:a16="http://schemas.microsoft.com/office/drawing/2014/main" id="{2FB6E453-1608-497D-B252-B93CF927D6AE}"/>
              </a:ext>
            </a:extLst>
          </p:cNvPr>
          <p:cNvPicPr>
            <a:picLocks noChangeAspect="1"/>
          </p:cNvPicPr>
          <p:nvPr/>
        </p:nvPicPr>
        <p:blipFill>
          <a:blip r:embed="rId4"/>
          <a:stretch>
            <a:fillRect/>
          </a:stretch>
        </p:blipFill>
        <p:spPr>
          <a:xfrm>
            <a:off x="3714750" y="1204687"/>
            <a:ext cx="4762500" cy="4676775"/>
          </a:xfrm>
          <a:prstGeom prst="rect">
            <a:avLst/>
          </a:prstGeom>
        </p:spPr>
      </p:pic>
      <p:pic>
        <p:nvPicPr>
          <p:cNvPr id="29" name="Picture 28">
            <a:extLst>
              <a:ext uri="{FF2B5EF4-FFF2-40B4-BE49-F238E27FC236}">
                <a16:creationId xmlns:a16="http://schemas.microsoft.com/office/drawing/2014/main" id="{CC1F8D9C-C51F-47EA-B0AE-DF87659B5E0C}"/>
              </a:ext>
            </a:extLst>
          </p:cNvPr>
          <p:cNvPicPr>
            <a:picLocks noChangeAspect="1"/>
          </p:cNvPicPr>
          <p:nvPr/>
        </p:nvPicPr>
        <p:blipFill>
          <a:blip r:embed="rId5"/>
          <a:stretch>
            <a:fillRect/>
          </a:stretch>
        </p:blipFill>
        <p:spPr>
          <a:xfrm>
            <a:off x="7810500" y="900112"/>
            <a:ext cx="3771900" cy="5057775"/>
          </a:xfrm>
          <a:prstGeom prst="rect">
            <a:avLst/>
          </a:prstGeom>
        </p:spPr>
      </p:pic>
    </p:spTree>
    <p:extLst>
      <p:ext uri="{BB962C8B-B14F-4D97-AF65-F5344CB8AC3E}">
        <p14:creationId xmlns:p14="http://schemas.microsoft.com/office/powerpoint/2010/main" val="15196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2364-0315-481D-ADA7-791F7F544A6B}"/>
              </a:ext>
            </a:extLst>
          </p:cNvPr>
          <p:cNvSpPr>
            <a:spLocks noGrp="1"/>
          </p:cNvSpPr>
          <p:nvPr>
            <p:ph type="title"/>
          </p:nvPr>
        </p:nvSpPr>
        <p:spPr/>
        <p:txBody>
          <a:bodyPr>
            <a:normAutofit fontScale="90000"/>
          </a:bodyPr>
          <a:lstStyle/>
          <a:p>
            <a:r>
              <a:rPr lang="en-US" dirty="0"/>
              <a:t>Sitecore Setup Continued</a:t>
            </a:r>
          </a:p>
        </p:txBody>
      </p:sp>
      <p:pic>
        <p:nvPicPr>
          <p:cNvPr id="5" name="Content Placeholder 4">
            <a:extLst>
              <a:ext uri="{FF2B5EF4-FFF2-40B4-BE49-F238E27FC236}">
                <a16:creationId xmlns:a16="http://schemas.microsoft.com/office/drawing/2014/main" id="{A641D185-57DB-448E-BF88-8F1852D20367}"/>
              </a:ext>
            </a:extLst>
          </p:cNvPr>
          <p:cNvPicPr>
            <a:picLocks noGrp="1" noChangeAspect="1"/>
          </p:cNvPicPr>
          <p:nvPr>
            <p:ph idx="1"/>
          </p:nvPr>
        </p:nvPicPr>
        <p:blipFill>
          <a:blip r:embed="rId2"/>
          <a:stretch>
            <a:fillRect/>
          </a:stretch>
        </p:blipFill>
        <p:spPr>
          <a:xfrm>
            <a:off x="609600" y="1400175"/>
            <a:ext cx="4429125" cy="4057650"/>
          </a:xfrm>
          <a:prstGeom prst="rect">
            <a:avLst/>
          </a:prstGeom>
        </p:spPr>
      </p:pic>
      <p:sp>
        <p:nvSpPr>
          <p:cNvPr id="4" name="Slide Number Placeholder 3">
            <a:extLst>
              <a:ext uri="{FF2B5EF4-FFF2-40B4-BE49-F238E27FC236}">
                <a16:creationId xmlns:a16="http://schemas.microsoft.com/office/drawing/2014/main" id="{02F98068-F47E-463C-A514-8F20267E7379}"/>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8</a:t>
            </a:fld>
            <a:endParaRPr lang="en-US" altLang="en-US" dirty="0">
              <a:solidFill>
                <a:srgbClr val="FFFFFF"/>
              </a:solidFill>
            </a:endParaRPr>
          </a:p>
        </p:txBody>
      </p:sp>
      <p:pic>
        <p:nvPicPr>
          <p:cNvPr id="6" name="Picture 5">
            <a:extLst>
              <a:ext uri="{FF2B5EF4-FFF2-40B4-BE49-F238E27FC236}">
                <a16:creationId xmlns:a16="http://schemas.microsoft.com/office/drawing/2014/main" id="{DF1D2202-4AD9-46FD-8FAF-155F22539E78}"/>
              </a:ext>
            </a:extLst>
          </p:cNvPr>
          <p:cNvPicPr>
            <a:picLocks noChangeAspect="1"/>
          </p:cNvPicPr>
          <p:nvPr/>
        </p:nvPicPr>
        <p:blipFill>
          <a:blip r:embed="rId3"/>
          <a:stretch>
            <a:fillRect/>
          </a:stretch>
        </p:blipFill>
        <p:spPr>
          <a:xfrm>
            <a:off x="5336053" y="1400175"/>
            <a:ext cx="3248025" cy="1933575"/>
          </a:xfrm>
          <a:prstGeom prst="rect">
            <a:avLst/>
          </a:prstGeom>
        </p:spPr>
      </p:pic>
    </p:spTree>
    <p:extLst>
      <p:ext uri="{BB962C8B-B14F-4D97-AF65-F5344CB8AC3E}">
        <p14:creationId xmlns:p14="http://schemas.microsoft.com/office/powerpoint/2010/main" val="421239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1B19-970E-45FD-982B-DC25196918B5}"/>
              </a:ext>
            </a:extLst>
          </p:cNvPr>
          <p:cNvSpPr>
            <a:spLocks noGrp="1"/>
          </p:cNvSpPr>
          <p:nvPr>
            <p:ph type="title"/>
          </p:nvPr>
        </p:nvSpPr>
        <p:spPr/>
        <p:txBody>
          <a:bodyPr>
            <a:normAutofit fontScale="90000"/>
          </a:bodyPr>
          <a:lstStyle/>
          <a:p>
            <a:r>
              <a:rPr lang="en-US" dirty="0"/>
              <a:t>Sitecore Setup - Value Accessor Sets</a:t>
            </a:r>
          </a:p>
        </p:txBody>
      </p:sp>
      <p:sp>
        <p:nvSpPr>
          <p:cNvPr id="4" name="Slide Number Placeholder 3">
            <a:extLst>
              <a:ext uri="{FF2B5EF4-FFF2-40B4-BE49-F238E27FC236}">
                <a16:creationId xmlns:a16="http://schemas.microsoft.com/office/drawing/2014/main" id="{F0E8D294-60A1-42DA-94DA-925408AF5245}"/>
              </a:ext>
            </a:extLst>
          </p:cNvPr>
          <p:cNvSpPr>
            <a:spLocks noGrp="1"/>
          </p:cNvSpPr>
          <p:nvPr>
            <p:ph type="sldNum" sz="quarter" idx="4"/>
          </p:nvPr>
        </p:nvSpPr>
        <p:spPr>
          <a:xfrm>
            <a:off x="10888980" y="6417230"/>
            <a:ext cx="684212"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defTabSz="457200" rtl="0" eaLnBrk="0" fontAlgn="base" hangingPunct="0">
              <a:spcBef>
                <a:spcPct val="0"/>
              </a:spcBef>
              <a:spcAft>
                <a:spcPct val="0"/>
              </a:spcAft>
              <a:defRPr sz="1600" kern="1200">
                <a:solidFill>
                  <a:schemeClr val="bg1"/>
                </a:solidFill>
                <a:latin typeface="+mj-lt"/>
                <a:ea typeface="Roboto" panose="02000000000000000000"/>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rebuchet MS" panose="020B0603020202020204" pitchFamily="34" charset="0"/>
                <a:ea typeface="MS PGothic" panose="020B0600070205080204" pitchFamily="34" charset="-128"/>
                <a:cs typeface="+mn-cs"/>
              </a:defRPr>
            </a:lvl9pPr>
          </a:lstStyle>
          <a:p>
            <a:fld id="{5213EBBC-DA93-49F5-862E-C8FA642F0337}" type="slidenum">
              <a:rPr lang="en-US" altLang="en-US" smtClean="0">
                <a:solidFill>
                  <a:srgbClr val="FFFFFF"/>
                </a:solidFill>
              </a:rPr>
              <a:pPr/>
              <a:t>9</a:t>
            </a:fld>
            <a:endParaRPr lang="en-US" altLang="en-US" dirty="0">
              <a:solidFill>
                <a:srgbClr val="FFFFFF"/>
              </a:solidFill>
            </a:endParaRPr>
          </a:p>
        </p:txBody>
      </p:sp>
      <p:sp>
        <p:nvSpPr>
          <p:cNvPr id="5" name="Content Placeholder 4">
            <a:extLst>
              <a:ext uri="{FF2B5EF4-FFF2-40B4-BE49-F238E27FC236}">
                <a16:creationId xmlns:a16="http://schemas.microsoft.com/office/drawing/2014/main" id="{04C334A7-2E10-4E49-9930-17B8D66E7C6A}"/>
              </a:ext>
            </a:extLst>
          </p:cNvPr>
          <p:cNvSpPr>
            <a:spLocks noGrp="1"/>
          </p:cNvSpPr>
          <p:nvPr>
            <p:ph idx="1"/>
          </p:nvPr>
        </p:nvSpPr>
        <p:spPr/>
        <p:txBody>
          <a:bodyPr/>
          <a:lstStyle/>
          <a:p>
            <a:r>
              <a:rPr lang="en-US" dirty="0"/>
              <a:t>Used to map field values from the source (Reddit).</a:t>
            </a:r>
          </a:p>
          <a:p>
            <a:r>
              <a:rPr lang="en-US" dirty="0"/>
              <a:t>Used to map source values from Sitecore.</a:t>
            </a:r>
          </a:p>
          <a:p>
            <a:endParaRPr lang="en-US" dirty="0"/>
          </a:p>
        </p:txBody>
      </p:sp>
      <p:pic>
        <p:nvPicPr>
          <p:cNvPr id="7" name="Picture 6">
            <a:extLst>
              <a:ext uri="{FF2B5EF4-FFF2-40B4-BE49-F238E27FC236}">
                <a16:creationId xmlns:a16="http://schemas.microsoft.com/office/drawing/2014/main" id="{30E7C515-1EE2-4EC1-9DDF-DDDF1B7C46C2}"/>
              </a:ext>
            </a:extLst>
          </p:cNvPr>
          <p:cNvPicPr>
            <a:picLocks noChangeAspect="1"/>
          </p:cNvPicPr>
          <p:nvPr/>
        </p:nvPicPr>
        <p:blipFill>
          <a:blip r:embed="rId2"/>
          <a:stretch>
            <a:fillRect/>
          </a:stretch>
        </p:blipFill>
        <p:spPr>
          <a:xfrm>
            <a:off x="838200" y="2056723"/>
            <a:ext cx="3945464" cy="3953451"/>
          </a:xfrm>
          <a:prstGeom prst="rect">
            <a:avLst/>
          </a:prstGeom>
        </p:spPr>
      </p:pic>
    </p:spTree>
    <p:extLst>
      <p:ext uri="{BB962C8B-B14F-4D97-AF65-F5344CB8AC3E}">
        <p14:creationId xmlns:p14="http://schemas.microsoft.com/office/powerpoint/2010/main" val="1795050092"/>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8633</TotalTime>
  <Words>1585</Words>
  <Application>Microsoft Office PowerPoint</Application>
  <PresentationFormat>Widescreen</PresentationFormat>
  <Paragraphs>179</Paragraphs>
  <Slides>45</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Titillium Web</vt:lpstr>
      <vt:lpstr>Arial Black</vt:lpstr>
      <vt:lpstr>Arial</vt:lpstr>
      <vt:lpstr>Calibri</vt:lpstr>
      <vt:lpstr>Courier New</vt:lpstr>
      <vt:lpstr>Office Theme</vt:lpstr>
      <vt:lpstr>TITLE SLIDE</vt:lpstr>
      <vt:lpstr>PowerPoint Presentation</vt:lpstr>
      <vt:lpstr>BACKGROUND</vt:lpstr>
      <vt:lpstr>PowerPoint Presentation</vt:lpstr>
      <vt:lpstr>Agenda</vt:lpstr>
      <vt:lpstr>What is Data Exchange Framework?</vt:lpstr>
      <vt:lpstr>How Can It Be Used?</vt:lpstr>
      <vt:lpstr>Sitecore Setup</vt:lpstr>
      <vt:lpstr>Sitecore Setup Continued</vt:lpstr>
      <vt:lpstr>Sitecore Setup - Value Accessor Sets</vt:lpstr>
      <vt:lpstr>Sitecore Setup - Value Accessor Continued</vt:lpstr>
      <vt:lpstr>Sitecore Setup - Value Accessor Continued</vt:lpstr>
      <vt:lpstr>Sitecore Setup - Value Mapping Sets</vt:lpstr>
      <vt:lpstr>Sitecore Setup - Endpoints</vt:lpstr>
      <vt:lpstr>Sitecore Setup – Endpoints Continued</vt:lpstr>
      <vt:lpstr>Sitecore Setup – Endpoints Continued</vt:lpstr>
      <vt:lpstr>Backend Setup - Overview</vt:lpstr>
      <vt:lpstr>Backend Setup</vt:lpstr>
      <vt:lpstr>Backend Setup – Converter - Continued</vt:lpstr>
      <vt:lpstr>Backend Setup – Converter Continued</vt:lpstr>
      <vt:lpstr>Backend Setup – Converter Continued</vt:lpstr>
      <vt:lpstr>Backend – Value Reader</vt:lpstr>
      <vt:lpstr>Backend – Value Reader Continued</vt:lpstr>
      <vt:lpstr>Backend – Value Reader Continued</vt:lpstr>
      <vt:lpstr>Backend – Value Reader Continued</vt:lpstr>
      <vt:lpstr>Backend – End Point</vt:lpstr>
      <vt:lpstr>Backend – End Point - Continued</vt:lpstr>
      <vt:lpstr>Backend – End Point - Continued</vt:lpstr>
      <vt:lpstr>Backend – End Point - Continued</vt:lpstr>
      <vt:lpstr>Backend – End Point Converter - Continued</vt:lpstr>
      <vt:lpstr>Backend – End Point Converter</vt:lpstr>
      <vt:lpstr>Backend – End Point Converter - Continued</vt:lpstr>
      <vt:lpstr>Backend - Processor</vt:lpstr>
      <vt:lpstr>Backend – Processor Continued</vt:lpstr>
      <vt:lpstr>Backend – Processor Continued</vt:lpstr>
      <vt:lpstr>Backend – Processor Continued</vt:lpstr>
      <vt:lpstr>Backend – Processor Continued</vt:lpstr>
      <vt:lpstr>How to Run</vt:lpstr>
      <vt:lpstr>How to Run Continued</vt:lpstr>
      <vt:lpstr>How to Run Continued</vt:lpstr>
      <vt:lpstr>Results</vt:lpstr>
      <vt:lpstr>Scheduling DEF Batch Jobs</vt:lpstr>
      <vt:lpstr>Scheduling DEF Batch Jobs</vt:lpstr>
      <vt:lpstr>Final Thoughts</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chris.westfall@paragon-inc.com</dc:creator>
  <cp:lastModifiedBy>Reilley, Robert</cp:lastModifiedBy>
  <cp:revision>173</cp:revision>
  <cp:lastPrinted>2018-12-05T14:23:35Z</cp:lastPrinted>
  <dcterms:created xsi:type="dcterms:W3CDTF">2018-01-17T16:45:11Z</dcterms:created>
  <dcterms:modified xsi:type="dcterms:W3CDTF">2019-04-18T19:58:55Z</dcterms:modified>
</cp:coreProperties>
</file>